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60" r:id="rId4"/>
    <p:sldId id="261" r:id="rId5"/>
    <p:sldId id="258" r:id="rId6"/>
    <p:sldId id="274" r:id="rId7"/>
    <p:sldId id="259" r:id="rId8"/>
    <p:sldId id="262" r:id="rId9"/>
    <p:sldId id="263" r:id="rId10"/>
    <p:sldId id="265" r:id="rId11"/>
    <p:sldId id="266" r:id="rId12"/>
    <p:sldId id="267" r:id="rId13"/>
    <p:sldId id="268" r:id="rId14"/>
    <p:sldId id="269" r:id="rId15"/>
    <p:sldId id="277" r:id="rId16"/>
    <p:sldId id="286"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4D838-3AC2-4169-A6CF-486A53CCBA9A}" type="datetimeFigureOut">
              <a:rPr lang="de-DE" smtClean="0"/>
              <a:pPr/>
              <a:t>18.10.2016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8F404-A987-4C95-BAFE-A98283770711}" type="slidenum">
              <a:rPr lang="de-DE" smtClean="0"/>
              <a:pPr/>
              <a:t>‹#›</a:t>
            </a:fld>
            <a:endParaRPr lang="de-DE"/>
          </a:p>
        </p:txBody>
      </p:sp>
    </p:spTree>
    <p:extLst>
      <p:ext uri="{BB962C8B-B14F-4D97-AF65-F5344CB8AC3E}">
        <p14:creationId xmlns:p14="http://schemas.microsoft.com/office/powerpoint/2010/main" xmlns="" val="119577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True: </a:t>
            </a:r>
            <a:r>
              <a:rPr lang="de-AT" dirty="0" err="1" smtClean="0"/>
              <a:t>c+d</a:t>
            </a:r>
            <a:endParaRPr lang="de-AT" dirty="0" smtClean="0"/>
          </a:p>
          <a:p>
            <a:r>
              <a:rPr lang="de-AT" dirty="0" smtClean="0"/>
              <a:t> </a:t>
            </a:r>
            <a:endParaRPr lang="de-DE" dirty="0"/>
          </a:p>
        </p:txBody>
      </p:sp>
      <p:sp>
        <p:nvSpPr>
          <p:cNvPr id="4" name="Slide Number Placeholder 3"/>
          <p:cNvSpPr>
            <a:spLocks noGrp="1"/>
          </p:cNvSpPr>
          <p:nvPr>
            <p:ph type="sldNum" sz="quarter" idx="10"/>
          </p:nvPr>
        </p:nvSpPr>
        <p:spPr/>
        <p:txBody>
          <a:bodyPr/>
          <a:lstStyle/>
          <a:p>
            <a:fld id="{4C88F404-A987-4C95-BAFE-A98283770711}" type="slidenum">
              <a:rPr lang="de-DE" smtClean="0"/>
              <a:pPr/>
              <a:t>15</a:t>
            </a:fld>
            <a:endParaRPr lang="de-DE"/>
          </a:p>
        </p:txBody>
      </p:sp>
    </p:spTree>
    <p:extLst>
      <p:ext uri="{BB962C8B-B14F-4D97-AF65-F5344CB8AC3E}">
        <p14:creationId xmlns:p14="http://schemas.microsoft.com/office/powerpoint/2010/main" xmlns="" val="2610737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2"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3"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F636B1-58C9-4801-A5AE-D9BCF04C7F3D}" type="datetimeFigureOut">
              <a:rPr lang="de-DE" smtClean="0"/>
              <a:pPr/>
              <a:t>18.10.2016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451EC7-53CD-4146-A9AC-5858BEA2CA4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636B1-58C9-4801-A5AE-D9BCF04C7F3D}" type="datetimeFigureOut">
              <a:rPr lang="de-DE" smtClean="0"/>
              <a:pPr/>
              <a:t>18.10.2016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51EC7-53CD-4146-A9AC-5858BEA2CA44}" type="slidenum">
              <a:rPr lang="de-DE" smtClean="0"/>
              <a:pPr/>
              <a:t>‹#›</a:t>
            </a:fld>
            <a:endParaRPr lang="de-DE"/>
          </a:p>
        </p:txBody>
      </p:sp>
      <p:pic>
        <p:nvPicPr>
          <p:cNvPr id="7" name="Picture 6" descr="logo-ECML-2012.png"/>
          <p:cNvPicPr>
            <a:picLocks noChangeAspect="1"/>
          </p:cNvPicPr>
          <p:nvPr userDrawn="1"/>
        </p:nvPicPr>
        <p:blipFill>
          <a:blip r:embed="rId13" cstate="print"/>
          <a:stretch>
            <a:fillRect/>
          </a:stretch>
        </p:blipFill>
        <p:spPr>
          <a:xfrm>
            <a:off x="4038600" y="5867400"/>
            <a:ext cx="2838949" cy="847163"/>
          </a:xfrm>
          <a:prstGeom prst="rect">
            <a:avLst/>
          </a:prstGeom>
        </p:spPr>
      </p:pic>
      <p:pic>
        <p:nvPicPr>
          <p:cNvPr id="8" name="Picture 7" descr="EDL_Logo1.jpg"/>
          <p:cNvPicPr>
            <a:picLocks noChangeAspect="1"/>
          </p:cNvPicPr>
          <p:nvPr userDrawn="1"/>
        </p:nvPicPr>
        <p:blipFill>
          <a:blip r:embed="rId14" cstate="print"/>
          <a:stretch>
            <a:fillRect/>
          </a:stretch>
        </p:blipFill>
        <p:spPr>
          <a:xfrm>
            <a:off x="2598152" y="5867399"/>
            <a:ext cx="1371600" cy="854613"/>
          </a:xfrm>
          <a:prstGeom prst="rect">
            <a:avLst/>
          </a:prstGeom>
        </p:spPr>
      </p:pic>
      <p:sp>
        <p:nvSpPr>
          <p:cNvPr id="9" name="Rectangle 8"/>
          <p:cNvSpPr/>
          <p:nvPr userDrawn="1"/>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199"/>
            <a:ext cx="7772400" cy="3429001"/>
          </a:xfrm>
        </p:spPr>
        <p:txBody>
          <a:bodyPr>
            <a:normAutofit fontScale="90000"/>
          </a:bodyPr>
          <a:lstStyle/>
          <a:p>
            <a:r>
              <a:rPr lang="ro-RO" sz="13800" b="1" dirty="0" smtClean="0">
                <a:solidFill>
                  <a:schemeClr val="bg1"/>
                </a:solidFill>
                <a:latin typeface="Agency FB" pitchFamily="34" charset="0"/>
              </a:rPr>
              <a:t>Tibetan Flags</a:t>
            </a:r>
            <a:r>
              <a:rPr lang="de-AT" sz="4800" b="1" dirty="0" smtClean="0">
                <a:solidFill>
                  <a:schemeClr val="bg1"/>
                </a:solidFill>
              </a:rPr>
              <a:t/>
            </a:r>
            <a:br>
              <a:rPr lang="de-AT" sz="4800" b="1" dirty="0" smtClean="0">
                <a:solidFill>
                  <a:schemeClr val="bg1"/>
                </a:solidFill>
              </a:rPr>
            </a:br>
            <a:r>
              <a:rPr lang="de-AT" sz="4800" b="1" dirty="0" smtClean="0">
                <a:solidFill>
                  <a:schemeClr val="bg1"/>
                </a:solidFill>
              </a:rPr>
              <a:t> </a:t>
            </a:r>
            <a:r>
              <a:rPr lang="de-AT" b="1" dirty="0" smtClean="0"/>
              <a:t/>
            </a:r>
            <a:br>
              <a:rPr lang="de-AT" b="1" dirty="0" smtClean="0"/>
            </a:br>
            <a:endParaRPr lang="de-DE" sz="2800" b="1" dirty="0"/>
          </a:p>
        </p:txBody>
      </p:sp>
      <p:pic>
        <p:nvPicPr>
          <p:cNvPr id="6" name="Picture 2"/>
          <p:cNvPicPr>
            <a:picLocks noChangeAspect="1" noChangeArrowheads="1"/>
          </p:cNvPicPr>
          <p:nvPr/>
        </p:nvPicPr>
        <p:blipFill>
          <a:blip r:embed="rId2" cstate="print"/>
          <a:srcRect/>
          <a:stretch>
            <a:fillRect/>
          </a:stretch>
        </p:blipFill>
        <p:spPr bwMode="auto">
          <a:xfrm>
            <a:off x="1447800" y="3048000"/>
            <a:ext cx="6351588" cy="2169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248400" cy="5440363"/>
          </a:xfrm>
        </p:spPr>
        <p:txBody>
          <a:bodyPr>
            <a:normAutofit/>
          </a:bodyPr>
          <a:lstStyle/>
          <a:p>
            <a:pPr>
              <a:buNone/>
            </a:pPr>
            <a:r>
              <a:rPr lang="en-US" dirty="0" smtClean="0"/>
              <a:t> </a:t>
            </a: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3505200" y="1447800"/>
            <a:ext cx="1855787" cy="3976688"/>
          </a:xfrm>
          <a:prstGeom prst="rect">
            <a:avLst/>
          </a:prstGeom>
          <a:noFill/>
          <a:ln w="9525">
            <a:noFill/>
            <a:miter lim="800000"/>
            <a:headEnd/>
            <a:tailEnd/>
          </a:ln>
          <a:effectLst/>
        </p:spPr>
      </p:pic>
      <p:pic>
        <p:nvPicPr>
          <p:cNvPr id="5" name="Picture 4" descr="14359242_10207282409399767_5982286657948122376_n.jpg"/>
          <p:cNvPicPr>
            <a:picLocks noChangeAspect="1"/>
          </p:cNvPicPr>
          <p:nvPr/>
        </p:nvPicPr>
        <p:blipFill>
          <a:blip r:embed="rId3" cstate="print"/>
          <a:stretch>
            <a:fillRect/>
          </a:stretch>
        </p:blipFill>
        <p:spPr>
          <a:xfrm>
            <a:off x="0" y="0"/>
            <a:ext cx="3613471" cy="5638800"/>
          </a:xfrm>
          <a:prstGeom prst="rect">
            <a:avLst/>
          </a:prstGeom>
        </p:spPr>
      </p:pic>
      <p:pic>
        <p:nvPicPr>
          <p:cNvPr id="6" name="Picture 5" descr="14470788_1299241210094836_2004691906_n.jpg"/>
          <p:cNvPicPr>
            <a:picLocks noChangeAspect="1"/>
          </p:cNvPicPr>
          <p:nvPr/>
        </p:nvPicPr>
        <p:blipFill>
          <a:blip r:embed="rId4" cstate="print"/>
          <a:stretch>
            <a:fillRect/>
          </a:stretch>
        </p:blipFill>
        <p:spPr>
          <a:xfrm>
            <a:off x="5638800" y="0"/>
            <a:ext cx="3300413" cy="5867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488786_1299241313428159_321971709_o.jpg"/>
          <p:cNvPicPr>
            <a:picLocks noGrp="1" noChangeAspect="1"/>
          </p:cNvPicPr>
          <p:nvPr>
            <p:ph idx="1"/>
          </p:nvPr>
        </p:nvPicPr>
        <p:blipFill>
          <a:blip r:embed="rId2" cstate="print"/>
          <a:stretch>
            <a:fillRect/>
          </a:stretch>
        </p:blipFill>
        <p:spPr>
          <a:xfrm>
            <a:off x="304800" y="457200"/>
            <a:ext cx="8229600" cy="4629150"/>
          </a:xfrm>
        </p:spPr>
      </p:pic>
      <p:pic>
        <p:nvPicPr>
          <p:cNvPr id="5" name="Picture 2"/>
          <p:cNvPicPr>
            <a:picLocks noChangeAspect="1" noChangeArrowheads="1"/>
          </p:cNvPicPr>
          <p:nvPr/>
        </p:nvPicPr>
        <p:blipFill>
          <a:blip r:embed="rId3" cstate="print"/>
          <a:srcRect/>
          <a:stretch>
            <a:fillRect/>
          </a:stretch>
        </p:blipFill>
        <p:spPr bwMode="auto">
          <a:xfrm>
            <a:off x="6705600" y="914400"/>
            <a:ext cx="3352800" cy="4679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4446335_1299241106761513_888838843_o.jpg"/>
          <p:cNvPicPr>
            <a:picLocks noGrp="1" noChangeAspect="1"/>
          </p:cNvPicPr>
          <p:nvPr>
            <p:ph idx="1"/>
          </p:nvPr>
        </p:nvPicPr>
        <p:blipFill>
          <a:blip r:embed="rId2" cstate="print"/>
          <a:stretch>
            <a:fillRect/>
          </a:stretch>
        </p:blipFill>
        <p:spPr>
          <a:xfrm>
            <a:off x="0" y="228600"/>
            <a:ext cx="9150976" cy="3124200"/>
          </a:xfrm>
        </p:spPr>
      </p:pic>
      <p:pic>
        <p:nvPicPr>
          <p:cNvPr id="4" name="Picture 2"/>
          <p:cNvPicPr>
            <a:picLocks noChangeAspect="1" noChangeArrowheads="1"/>
          </p:cNvPicPr>
          <p:nvPr/>
        </p:nvPicPr>
        <p:blipFill>
          <a:blip r:embed="rId3" cstate="print"/>
          <a:srcRect/>
          <a:stretch>
            <a:fillRect/>
          </a:stretch>
        </p:blipFill>
        <p:spPr bwMode="auto">
          <a:xfrm>
            <a:off x="6705600" y="1981200"/>
            <a:ext cx="3352800" cy="4679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489687_1299241156761508_2047666562_o.jpg"/>
          <p:cNvPicPr>
            <a:picLocks noGrp="1" noChangeAspect="1"/>
          </p:cNvPicPr>
          <p:nvPr>
            <p:ph idx="1"/>
          </p:nvPr>
        </p:nvPicPr>
        <p:blipFill>
          <a:blip r:embed="rId2" cstate="print"/>
          <a:stretch>
            <a:fillRect/>
          </a:stretch>
        </p:blipFill>
        <p:spPr>
          <a:xfrm>
            <a:off x="815163" y="0"/>
            <a:ext cx="8328837" cy="3810000"/>
          </a:xfrm>
        </p:spPr>
      </p:pic>
      <p:pic>
        <p:nvPicPr>
          <p:cNvPr id="6146" name="Picture 2"/>
          <p:cNvPicPr>
            <a:picLocks noChangeAspect="1" noChangeArrowheads="1"/>
          </p:cNvPicPr>
          <p:nvPr/>
        </p:nvPicPr>
        <p:blipFill>
          <a:blip r:embed="rId3" cstate="print"/>
          <a:srcRect/>
          <a:stretch>
            <a:fillRect/>
          </a:stretch>
        </p:blipFill>
        <p:spPr bwMode="auto">
          <a:xfrm>
            <a:off x="-609600" y="3200400"/>
            <a:ext cx="2136205" cy="4141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657600" y="1066800"/>
            <a:ext cx="2136205" cy="4141788"/>
          </a:xfrm>
          <a:prstGeom prst="rect">
            <a:avLst/>
          </a:prstGeom>
          <a:noFill/>
          <a:ln w="9525">
            <a:noFill/>
            <a:miter lim="800000"/>
            <a:headEnd/>
            <a:tailEnd/>
          </a:ln>
          <a:effectLst/>
        </p:spPr>
      </p:pic>
      <p:pic>
        <p:nvPicPr>
          <p:cNvPr id="7" name="Content Placeholder 6" descr="14508734_1299241193428171_188283442_n.jpg"/>
          <p:cNvPicPr>
            <a:picLocks noGrp="1" noChangeAspect="1"/>
          </p:cNvPicPr>
          <p:nvPr>
            <p:ph idx="1"/>
          </p:nvPr>
        </p:nvPicPr>
        <p:blipFill>
          <a:blip r:embed="rId3" cstate="print"/>
          <a:stretch>
            <a:fillRect/>
          </a:stretch>
        </p:blipFill>
        <p:spPr>
          <a:xfrm>
            <a:off x="5988546" y="0"/>
            <a:ext cx="3155454" cy="5715000"/>
          </a:xfrm>
        </p:spPr>
      </p:pic>
      <p:pic>
        <p:nvPicPr>
          <p:cNvPr id="8" name="Picture 7" descr="14508527_10207282072111335_1190681815_n.jpg"/>
          <p:cNvPicPr>
            <a:picLocks noChangeAspect="1"/>
          </p:cNvPicPr>
          <p:nvPr/>
        </p:nvPicPr>
        <p:blipFill>
          <a:blip r:embed="rId4" cstate="print"/>
          <a:stretch>
            <a:fillRect/>
          </a:stretch>
        </p:blipFill>
        <p:spPr>
          <a:xfrm>
            <a:off x="0" y="0"/>
            <a:ext cx="3627120" cy="5715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4456821_1299241293428161_498657204_o.jpg"/>
          <p:cNvPicPr>
            <a:picLocks noGrp="1" noChangeAspect="1"/>
          </p:cNvPicPr>
          <p:nvPr>
            <p:ph idx="1"/>
          </p:nvPr>
        </p:nvPicPr>
        <p:blipFill>
          <a:blip r:embed="rId3" cstate="print"/>
          <a:stretch>
            <a:fillRect/>
          </a:stretch>
        </p:blipFill>
        <p:spPr>
          <a:xfrm>
            <a:off x="1286933" y="533400"/>
            <a:ext cx="7857067" cy="4419600"/>
          </a:xfrm>
        </p:spPr>
      </p:pic>
      <p:pic>
        <p:nvPicPr>
          <p:cNvPr id="4" name="Picture 2"/>
          <p:cNvPicPr>
            <a:picLocks noChangeAspect="1" noChangeArrowheads="1"/>
          </p:cNvPicPr>
          <p:nvPr/>
        </p:nvPicPr>
        <p:blipFill>
          <a:blip r:embed="rId4" cstate="print"/>
          <a:srcRect/>
          <a:stretch>
            <a:fillRect/>
          </a:stretch>
        </p:blipFill>
        <p:spPr bwMode="auto">
          <a:xfrm>
            <a:off x="228600" y="762000"/>
            <a:ext cx="1129966"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143000" y="3048000"/>
            <a:ext cx="6351588" cy="2169940"/>
          </a:xfrm>
          <a:prstGeom prst="rect">
            <a:avLst/>
          </a:prstGeom>
          <a:noFill/>
          <a:ln w="9525">
            <a:noFill/>
            <a:miter lim="800000"/>
            <a:headEnd/>
            <a:tailEnd/>
          </a:ln>
          <a:effectLst/>
        </p:spPr>
      </p:pic>
      <p:sp>
        <p:nvSpPr>
          <p:cNvPr id="5" name="Content Placeholder 4"/>
          <p:cNvSpPr>
            <a:spLocks noGrp="1"/>
          </p:cNvSpPr>
          <p:nvPr>
            <p:ph idx="1"/>
          </p:nvPr>
        </p:nvSpPr>
        <p:spPr>
          <a:xfrm>
            <a:off x="457200" y="914400"/>
            <a:ext cx="8229600" cy="5211763"/>
          </a:xfrm>
        </p:spPr>
        <p:txBody>
          <a:bodyPr>
            <a:normAutofit/>
          </a:bodyPr>
          <a:lstStyle/>
          <a:p>
            <a:pPr algn="ctr">
              <a:buNone/>
            </a:pPr>
            <a:r>
              <a:rPr lang="ro-RO" sz="4000" b="1" dirty="0" smtClean="0">
                <a:effectLst>
                  <a:outerShdw blurRad="38100" dist="38100" dir="2700000" algn="tl">
                    <a:srgbClr val="000000">
                      <a:alpha val="43137"/>
                    </a:srgbClr>
                  </a:outerShdw>
                </a:effectLst>
                <a:latin typeface="DotumChe" pitchFamily="49" charset="-127"/>
                <a:ea typeface="DotumChe" pitchFamily="49" charset="-127"/>
              </a:rPr>
              <a:t>All the students were very happy to participate in this great project!</a:t>
            </a:r>
            <a:endParaRPr lang="ro-RO" sz="4000" b="1" dirty="0">
              <a:effectLst>
                <a:outerShdw blurRad="38100" dist="38100" dir="2700000" algn="tl">
                  <a:srgbClr val="000000">
                    <a:alpha val="43137"/>
                  </a:srgbClr>
                </a:outerShdw>
              </a:effectLst>
              <a:latin typeface="DotumChe" pitchFamily="49" charset="-127"/>
              <a:ea typeface="DotumChe" pitchFamily="49"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077200" cy="5410200"/>
          </a:xfrm>
        </p:spPr>
        <p:txBody>
          <a:bodyPr>
            <a:noAutofit/>
          </a:bodyPr>
          <a:lstStyle/>
          <a:p>
            <a:pPr>
              <a:buNone/>
            </a:pPr>
            <a:r>
              <a:rPr lang="ro-RO" sz="1400" dirty="0" smtClean="0">
                <a:latin typeface="Agency FB" pitchFamily="34" charset="0"/>
              </a:rPr>
              <a:t/>
            </a:r>
            <a:br>
              <a:rPr lang="ro-RO" sz="1400" dirty="0" smtClean="0">
                <a:latin typeface="Agency FB" pitchFamily="34" charset="0"/>
              </a:rPr>
            </a:br>
            <a:r>
              <a:rPr lang="ro-RO" sz="1400" dirty="0" smtClean="0">
                <a:latin typeface="Agency FB" pitchFamily="34" charset="0"/>
              </a:rPr>
              <a:t/>
            </a:r>
            <a:br>
              <a:rPr lang="ro-RO" sz="1400" dirty="0" smtClean="0">
                <a:latin typeface="Agency FB" pitchFamily="34" charset="0"/>
              </a:rPr>
            </a:br>
            <a:r>
              <a:rPr lang="ro-RO" b="1" dirty="0" smtClean="0">
                <a:latin typeface="Agency FB" pitchFamily="34" charset="0"/>
              </a:rPr>
              <a:t>ORGANIZER:</a:t>
            </a:r>
            <a:r>
              <a:rPr lang="ro-RO" dirty="0" smtClean="0">
                <a:latin typeface="Agency FB" pitchFamily="34" charset="0"/>
              </a:rPr>
              <a:t> </a:t>
            </a:r>
            <a:r>
              <a:rPr lang="ro-RO" dirty="0" smtClean="0">
                <a:latin typeface="Agency FB" pitchFamily="34" charset="0"/>
              </a:rPr>
              <a:t>I.C.S.FALCONE  </a:t>
            </a:r>
            <a:r>
              <a:rPr lang="ro-RO" dirty="0" smtClean="0">
                <a:latin typeface="Agency FB" pitchFamily="34" charset="0"/>
              </a:rPr>
              <a:t>S.G.LA PUNTA (CT) ITALY</a:t>
            </a:r>
            <a:r>
              <a:rPr lang="ro-RO" dirty="0" smtClean="0">
                <a:latin typeface="Agency FB" pitchFamily="34" charset="0"/>
              </a:rPr>
              <a:t> &amp; SECONDARY SCHOOL „OLTEA DOAMNA” </a:t>
            </a:r>
            <a:r>
              <a:rPr lang="ro-RO" dirty="0" smtClean="0">
                <a:latin typeface="Agency FB" pitchFamily="34" charset="0"/>
              </a:rPr>
              <a:t>ORADEA ROMANIA </a:t>
            </a:r>
            <a:br>
              <a:rPr lang="ro-RO" dirty="0" smtClean="0">
                <a:latin typeface="Agency FB" pitchFamily="34" charset="0"/>
              </a:rPr>
            </a:br>
            <a:r>
              <a:rPr lang="ro-RO" dirty="0" smtClean="0">
                <a:latin typeface="Agency FB" pitchFamily="34" charset="0"/>
              </a:rPr>
              <a:t/>
            </a:r>
            <a:br>
              <a:rPr lang="ro-RO" dirty="0" smtClean="0">
                <a:latin typeface="Agency FB" pitchFamily="34" charset="0"/>
              </a:rPr>
            </a:br>
            <a:r>
              <a:rPr lang="ro-RO" b="1" dirty="0" smtClean="0">
                <a:latin typeface="Agency FB" pitchFamily="34" charset="0"/>
              </a:rPr>
              <a:t>CONTACT NAME:</a:t>
            </a:r>
            <a:r>
              <a:rPr lang="ro-RO" dirty="0" smtClean="0">
                <a:latin typeface="Agency FB" pitchFamily="34" charset="0"/>
              </a:rPr>
              <a:t> IRENE CONFALONE </a:t>
            </a:r>
            <a:r>
              <a:rPr lang="ro-RO" dirty="0" smtClean="0">
                <a:latin typeface="Agency FB" pitchFamily="34" charset="0"/>
              </a:rPr>
              <a:t>&amp; MIRELA </a:t>
            </a:r>
            <a:r>
              <a:rPr lang="ro-RO" dirty="0" smtClean="0">
                <a:latin typeface="Agency FB" pitchFamily="34" charset="0"/>
              </a:rPr>
              <a:t>TANC</a:t>
            </a:r>
            <a:br>
              <a:rPr lang="ro-RO" dirty="0" smtClean="0">
                <a:latin typeface="Agency FB" pitchFamily="34" charset="0"/>
              </a:rPr>
            </a:br>
            <a:r>
              <a:rPr lang="ro-RO" b="1" dirty="0" smtClean="0">
                <a:latin typeface="Agency FB" pitchFamily="34" charset="0"/>
              </a:rPr>
              <a:t>CONTACT EMAIL:</a:t>
            </a:r>
            <a:r>
              <a:rPr lang="ro-RO" dirty="0" smtClean="0">
                <a:latin typeface="Agency FB" pitchFamily="34" charset="0"/>
              </a:rPr>
              <a:t> </a:t>
            </a:r>
            <a:r>
              <a:rPr lang="ro-RO" dirty="0" smtClean="0">
                <a:latin typeface="Agency FB" pitchFamily="34" charset="0"/>
              </a:rPr>
              <a:t>ireneconf@hotmail.com</a:t>
            </a:r>
          </a:p>
          <a:p>
            <a:pPr>
              <a:buNone/>
            </a:pPr>
            <a:r>
              <a:rPr lang="ro-RO" dirty="0" smtClean="0">
                <a:latin typeface="Agency FB" pitchFamily="34" charset="0"/>
              </a:rPr>
              <a:t>	</a:t>
            </a:r>
            <a:r>
              <a:rPr lang="ro-RO" dirty="0" smtClean="0">
                <a:latin typeface="Agency FB" pitchFamily="34" charset="0"/>
              </a:rPr>
              <a:t>		</a:t>
            </a:r>
            <a:r>
              <a:rPr lang="ro-RO" dirty="0" smtClean="0">
                <a:latin typeface="Agency FB" pitchFamily="34" charset="0"/>
              </a:rPr>
              <a:t> </a:t>
            </a:r>
            <a:r>
              <a:rPr lang="ro-RO" dirty="0" smtClean="0">
                <a:latin typeface="Agency FB" pitchFamily="34" charset="0"/>
              </a:rPr>
              <a:t>     mirelatanc@yahoo.com</a:t>
            </a:r>
            <a:r>
              <a:rPr lang="ro-RO" sz="2000" dirty="0" smtClean="0">
                <a:latin typeface="Agency FB" pitchFamily="34" charset="0"/>
              </a:rPr>
              <a:t/>
            </a:r>
            <a:br>
              <a:rPr lang="ro-RO" sz="2000" dirty="0" smtClean="0">
                <a:latin typeface="Agency FB" pitchFamily="34" charset="0"/>
              </a:rPr>
            </a:br>
            <a:r>
              <a:rPr lang="ro-RO" sz="1400" dirty="0" smtClean="0">
                <a:latin typeface="Agency FB" pitchFamily="34" charset="0"/>
              </a:rPr>
              <a:t/>
            </a:r>
            <a:br>
              <a:rPr lang="ro-RO" sz="1400" dirty="0" smtClean="0">
                <a:latin typeface="Agency FB" pitchFamily="34" charset="0"/>
              </a:rPr>
            </a:br>
            <a:r>
              <a:rPr lang="ro-RO" sz="1400" dirty="0" smtClean="0">
                <a:latin typeface="Agency FB" pitchFamily="34" charset="0"/>
              </a:rPr>
              <a:t> </a:t>
            </a:r>
            <a:br>
              <a:rPr lang="ro-RO" sz="1400" dirty="0" smtClean="0">
                <a:latin typeface="Agency FB" pitchFamily="34" charset="0"/>
              </a:rPr>
            </a:br>
            <a:endParaRPr lang="en-US" sz="1400" dirty="0" smtClean="0">
              <a:latin typeface="Agency FB"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7288213" y="2133600"/>
            <a:ext cx="1855787" cy="3976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92500" lnSpcReduction="10000"/>
          </a:bodyPr>
          <a:lstStyle/>
          <a:p>
            <a:pPr algn="ctr">
              <a:buNone/>
            </a:pPr>
            <a:r>
              <a:rPr lang="en-US" sz="5400" dirty="0" smtClean="0">
                <a:solidFill>
                  <a:schemeClr val="accent3">
                    <a:lumMod val="40000"/>
                    <a:lumOff val="60000"/>
                  </a:schemeClr>
                </a:solidFill>
                <a:effectLst>
                  <a:outerShdw blurRad="38100" dist="38100" dir="2700000" algn="tl">
                    <a:srgbClr val="000000">
                      <a:alpha val="43137"/>
                    </a:srgbClr>
                  </a:outerShdw>
                </a:effectLst>
              </a:rPr>
              <a:t/>
            </a:r>
            <a:br>
              <a:rPr lang="en-US" sz="5400" dirty="0" smtClean="0">
                <a:solidFill>
                  <a:schemeClr val="accent3">
                    <a:lumMod val="40000"/>
                    <a:lumOff val="60000"/>
                  </a:schemeClr>
                </a:solidFill>
                <a:effectLst>
                  <a:outerShdw blurRad="38100" dist="38100" dir="2700000" algn="tl">
                    <a:srgbClr val="000000">
                      <a:alpha val="43137"/>
                    </a:srgbClr>
                  </a:outerShdw>
                </a:effectLst>
              </a:rPr>
            </a:br>
            <a:r>
              <a:rPr lang="en-US" sz="5400" dirty="0" smtClean="0">
                <a:solidFill>
                  <a:schemeClr val="accent3">
                    <a:lumMod val="40000"/>
                    <a:lumOff val="60000"/>
                  </a:schemeClr>
                </a:solidFill>
                <a:effectLst>
                  <a:outerShdw blurRad="38100" dist="38100" dir="2700000" algn="tl">
                    <a:srgbClr val="000000">
                      <a:alpha val="43137"/>
                    </a:srgbClr>
                  </a:outerShdw>
                </a:effectLst>
                <a:latin typeface="Andalus" pitchFamily="18" charset="-78"/>
                <a:cs typeface="Andalus" pitchFamily="18" charset="-78"/>
              </a:rPr>
              <a:t>"European Day of Languages is a manifestation celebrating linguistic diversity, multilingualism and language learning throughout life. </a:t>
            </a:r>
            <a:r>
              <a:rPr lang="en-US" sz="5400" dirty="0" smtClean="0">
                <a:solidFill>
                  <a:schemeClr val="accent3">
                    <a:lumMod val="40000"/>
                    <a:lumOff val="60000"/>
                  </a:schemeClr>
                </a:solidFill>
                <a:effectLst>
                  <a:outerShdw blurRad="38100" dist="38100" dir="2700000" algn="tl">
                    <a:srgbClr val="000000">
                      <a:alpha val="43137"/>
                    </a:srgbClr>
                  </a:outerShdw>
                </a:effectLst>
              </a:rPr>
              <a:t/>
            </a:r>
            <a:br>
              <a:rPr lang="en-US" sz="5400" dirty="0" smtClean="0">
                <a:solidFill>
                  <a:schemeClr val="accent3">
                    <a:lumMod val="40000"/>
                    <a:lumOff val="60000"/>
                  </a:schemeClr>
                </a:solidFill>
                <a:effectLst>
                  <a:outerShdw blurRad="38100" dist="38100" dir="2700000" algn="tl">
                    <a:srgbClr val="000000">
                      <a:alpha val="43137"/>
                    </a:srgbClr>
                  </a:outerShdw>
                </a:effectLst>
              </a:rPr>
            </a:br>
            <a:r>
              <a:rPr lang="en-US" sz="5400" dirty="0" smtClean="0">
                <a:solidFill>
                  <a:schemeClr val="accent3">
                    <a:lumMod val="40000"/>
                    <a:lumOff val="60000"/>
                  </a:schemeClr>
                </a:solidFill>
                <a:effectLst>
                  <a:outerShdw blurRad="38100" dist="38100" dir="2700000" algn="tl">
                    <a:srgbClr val="000000">
                      <a:alpha val="43137"/>
                    </a:srgbClr>
                  </a:outerShdw>
                </a:effectLst>
              </a:rPr>
              <a:t> </a:t>
            </a:r>
          </a:p>
          <a:p>
            <a:pPr>
              <a:buNone/>
            </a:pPr>
            <a:endParaRPr lang="de-AT" dirty="0" smtClean="0"/>
          </a:p>
        </p:txBody>
      </p:sp>
      <p:pic>
        <p:nvPicPr>
          <p:cNvPr id="4" name="Picture 2"/>
          <p:cNvPicPr>
            <a:picLocks noChangeAspect="1" noChangeArrowheads="1"/>
          </p:cNvPicPr>
          <p:nvPr/>
        </p:nvPicPr>
        <p:blipFill>
          <a:blip r:embed="rId2" cstate="print"/>
          <a:srcRect/>
          <a:stretch>
            <a:fillRect/>
          </a:stretch>
        </p:blipFill>
        <p:spPr bwMode="auto">
          <a:xfrm>
            <a:off x="304800" y="1981200"/>
            <a:ext cx="1572403" cy="47120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6019800" cy="6126163"/>
          </a:xfrm>
        </p:spPr>
        <p:txBody>
          <a:bodyPr/>
          <a:lstStyle/>
          <a:p>
            <a:pPr>
              <a:buNone/>
            </a:pPr>
            <a:endParaRPr lang="en-US" dirty="0" smtClean="0"/>
          </a:p>
          <a:p>
            <a:pPr>
              <a:buNone/>
            </a:pPr>
            <a:endParaRPr lang="en-US" dirty="0"/>
          </a:p>
          <a:p>
            <a:pPr>
              <a:buNone/>
            </a:pPr>
            <a:endParaRPr lang="de-DE" dirty="0"/>
          </a:p>
        </p:txBody>
      </p:sp>
      <p:graphicFrame>
        <p:nvGraphicFramePr>
          <p:cNvPr id="5" name="Table 4"/>
          <p:cNvGraphicFramePr>
            <a:graphicFrameLocks noGrp="1"/>
          </p:cNvGraphicFramePr>
          <p:nvPr/>
        </p:nvGraphicFramePr>
        <p:xfrm>
          <a:off x="990600" y="914400"/>
          <a:ext cx="6629400" cy="4724400"/>
        </p:xfrm>
        <a:graphic>
          <a:graphicData uri="http://schemas.openxmlformats.org/drawingml/2006/table">
            <a:tbl>
              <a:tblPr/>
              <a:tblGrid>
                <a:gridCol w="6629400"/>
              </a:tblGrid>
              <a:tr h="4693920">
                <a:tc>
                  <a:txBody>
                    <a:bodyPr/>
                    <a:lstStyle/>
                    <a:p>
                      <a:pPr algn="ctr" fontAlgn="base"/>
                      <a:r>
                        <a:rPr lang="en-US" sz="2400" b="1" dirty="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rPr>
                        <a:t/>
                      </a:r>
                      <a:br>
                        <a:rPr lang="en-US" sz="2400" b="1" dirty="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rPr>
                      </a:br>
                      <a:r>
                        <a:rPr lang="en-US" sz="2400" b="1" dirty="0" smtClean="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rPr>
                        <a:t>The </a:t>
                      </a:r>
                      <a:r>
                        <a:rPr lang="en-US" sz="2400" b="1" dirty="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rPr>
                        <a:t>main objective of this event is drawing the attention of students on the importance of native and foreign language learning, but also raise awareness of the existence and value of languages spoken in Europe, encouraging their learning</a:t>
                      </a:r>
                      <a:r>
                        <a:rPr lang="en-US" sz="2400" b="1" dirty="0" smtClean="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rPr>
                        <a:t>.</a:t>
                      </a:r>
                      <a:endParaRPr lang="ro-RO" sz="2400" b="1" dirty="0" smtClean="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endParaRPr>
                    </a:p>
                    <a:p>
                      <a:pPr marL="0" marR="0" indent="0" algn="ctr" defTabSz="914400" rtl="0" eaLnBrk="1" fontAlgn="base" latinLnBrk="0" hangingPunct="1">
                        <a:lnSpc>
                          <a:spcPct val="100000"/>
                        </a:lnSpc>
                        <a:spcBef>
                          <a:spcPts val="0"/>
                        </a:spcBef>
                        <a:spcAft>
                          <a:spcPts val="0"/>
                        </a:spcAft>
                        <a:buClrTx/>
                        <a:buSzTx/>
                        <a:buFontTx/>
                        <a:buNone/>
                        <a:tabLst/>
                        <a:defRPr/>
                      </a:pPr>
                      <a:r>
                        <a:rPr lang="en-US" sz="2400" b="1" dirty="0" smtClean="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rPr>
                        <a:t> </a:t>
                      </a:r>
                      <a:r>
                        <a:rPr lang="en-US" sz="2400" b="1" dirty="0" smtClean="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rPr>
                        <a:t>The activities that we have organized stimulated students' interest in European countries and European linguistic diversity "</a:t>
                      </a:r>
                      <a:endParaRPr lang="ro-RO" sz="2400" b="1" dirty="0" smtClean="0">
                        <a:solidFill>
                          <a:schemeClr val="bg2">
                            <a:lumMod val="10000"/>
                          </a:schemeClr>
                        </a:solidFill>
                        <a:effectLst>
                          <a:outerShdw blurRad="38100" dist="38100" dir="2700000" algn="tl">
                            <a:srgbClr val="000000">
                              <a:alpha val="43137"/>
                            </a:srgbClr>
                          </a:outerShdw>
                        </a:effectLst>
                        <a:latin typeface="DotumChe" pitchFamily="49" charset="-127"/>
                        <a:ea typeface="DotumChe" pitchFamily="49" charset="-127"/>
                      </a:endParaRPr>
                    </a:p>
                    <a:p>
                      <a:pPr algn="ctr" fontAlgn="base"/>
                      <a:r>
                        <a:rPr lang="en-US" sz="2800" dirty="0">
                          <a:solidFill>
                            <a:srgbClr val="000000"/>
                          </a:solidFill>
                          <a:latin typeface="Arial"/>
                        </a:rPr>
                        <a:t/>
                      </a:r>
                      <a:br>
                        <a:rPr lang="en-US" sz="2800" dirty="0">
                          <a:solidFill>
                            <a:srgbClr val="000000"/>
                          </a:solidFill>
                          <a:latin typeface="Arial"/>
                        </a:rPr>
                      </a:br>
                      <a:r>
                        <a:rPr lang="en-US" dirty="0">
                          <a:solidFill>
                            <a:srgbClr val="000000"/>
                          </a:solidFill>
                          <a:latin typeface="Arial"/>
                        </a:rPr>
                        <a:t> </a:t>
                      </a:r>
                    </a:p>
                  </a:txBody>
                  <a:tcPr marL="0" marR="0" marT="0" marB="0">
                    <a:lnL>
                      <a:noFill/>
                    </a:lnL>
                    <a:lnR>
                      <a:noFill/>
                    </a:lnR>
                    <a:lnT>
                      <a:noFill/>
                    </a:lnT>
                    <a:lnB>
                      <a:noFill/>
                    </a:lnB>
                    <a:solidFill>
                      <a:srgbClr val="FFFFFF"/>
                    </a:solidFill>
                  </a:tcPr>
                </a:tc>
              </a:tr>
            </a:tbl>
          </a:graphicData>
        </a:graphic>
      </p:graphicFrame>
      <p:pic>
        <p:nvPicPr>
          <p:cNvPr id="7" name="Picture 2"/>
          <p:cNvPicPr>
            <a:picLocks noChangeAspect="1" noChangeArrowheads="1"/>
          </p:cNvPicPr>
          <p:nvPr/>
        </p:nvPicPr>
        <p:blipFill>
          <a:blip r:embed="rId2" cstate="print"/>
          <a:srcRect/>
          <a:stretch>
            <a:fillRect/>
          </a:stretch>
        </p:blipFill>
        <p:spPr bwMode="auto">
          <a:xfrm>
            <a:off x="6629400" y="762000"/>
            <a:ext cx="3352800" cy="4679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5715000"/>
          </a:xfrm>
        </p:spPr>
        <p:txBody>
          <a:bodyPr>
            <a:normAutofit/>
          </a:bodyPr>
          <a:lstStyle/>
          <a:p>
            <a:pPr marL="514350" indent="-514350">
              <a:buAutoNum type="arabicPeriod"/>
            </a:pPr>
            <a:endParaRPr lang="en-US" dirty="0" smtClean="0"/>
          </a:p>
          <a:p>
            <a:endParaRPr lang="en-US" dirty="0"/>
          </a:p>
        </p:txBody>
      </p:sp>
      <p:pic>
        <p:nvPicPr>
          <p:cNvPr id="5" name="Picture 4" descr="gallery_188677.jpeg"/>
          <p:cNvPicPr>
            <a:picLocks noChangeAspect="1"/>
          </p:cNvPicPr>
          <p:nvPr/>
        </p:nvPicPr>
        <p:blipFill>
          <a:blip r:embed="rId2" cstate="print"/>
          <a:stretch>
            <a:fillRect/>
          </a:stretch>
        </p:blipFill>
        <p:spPr>
          <a:xfrm>
            <a:off x="0" y="0"/>
            <a:ext cx="8839200" cy="57086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5638800"/>
          </a:xfrm>
        </p:spPr>
        <p:txBody>
          <a:bodyPr>
            <a:normAutofit fontScale="92500"/>
          </a:bodyPr>
          <a:lstStyle/>
          <a:p>
            <a:pPr>
              <a:buNone/>
            </a:pPr>
            <a:r>
              <a:rPr lang="en-US" dirty="0" smtClean="0">
                <a:effectLst>
                  <a:outerShdw blurRad="38100" dist="38100" dir="2700000" algn="tl">
                    <a:srgbClr val="000000">
                      <a:alpha val="43137"/>
                    </a:srgbClr>
                  </a:outerShdw>
                </a:effectLst>
              </a:rPr>
              <a:t>5th grades A and C of the </a:t>
            </a:r>
            <a:r>
              <a:rPr lang="en-US" dirty="0" smtClean="0">
                <a:effectLst>
                  <a:outerShdw blurRad="38100" dist="38100" dir="2700000" algn="tl">
                    <a:srgbClr val="000000">
                      <a:alpha val="43137"/>
                    </a:srgbClr>
                  </a:outerShdw>
                </a:effectLst>
              </a:rPr>
              <a:t>Secondary </a:t>
            </a:r>
            <a:r>
              <a:rPr lang="en-US" dirty="0" smtClean="0">
                <a:effectLst>
                  <a:outerShdw blurRad="38100" dist="38100" dir="2700000" algn="tl">
                    <a:srgbClr val="000000">
                      <a:alpha val="43137"/>
                    </a:srgbClr>
                  </a:outerShdw>
                </a:effectLst>
              </a:rPr>
              <a:t>School,, </a:t>
            </a:r>
            <a:r>
              <a:rPr lang="ro-RO" dirty="0" smtClean="0">
                <a:effectLst>
                  <a:outerShdw blurRad="38100" dist="38100" dir="2700000" algn="tl">
                    <a:srgbClr val="000000">
                      <a:alpha val="43137"/>
                    </a:srgbClr>
                  </a:outerShdw>
                </a:effectLst>
              </a:rPr>
              <a:t>OLTEA DOAMNA</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"Oradea, Romania, coordinated by Mrs. </a:t>
            </a:r>
            <a:r>
              <a:rPr lang="en-US" dirty="0" err="1" smtClean="0">
                <a:effectLst>
                  <a:outerShdw blurRad="38100" dist="38100" dir="2700000" algn="tl">
                    <a:srgbClr val="000000">
                      <a:alpha val="43137"/>
                    </a:srgbClr>
                  </a:outerShdw>
                </a:effectLst>
              </a:rPr>
              <a:t>prof</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Mirela</a:t>
            </a:r>
            <a:r>
              <a:rPr lang="en-US" dirty="0" smtClean="0">
                <a:effectLst>
                  <a:outerShdw blurRad="38100" dist="38100" dir="2700000" algn="tl">
                    <a:srgbClr val="000000">
                      <a:alpha val="43137"/>
                    </a:srgbClr>
                  </a:outerShdw>
                </a:effectLst>
              </a:rPr>
              <a:t> </a:t>
            </a:r>
            <a:r>
              <a:rPr lang="ro-RO" dirty="0" smtClean="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an</a:t>
            </a:r>
            <a:r>
              <a:rPr lang="ro-RO" dirty="0" smtClean="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and students from the </a:t>
            </a:r>
            <a:r>
              <a:rPr lang="en-US" dirty="0" err="1" smtClean="0">
                <a:effectLst>
                  <a:outerShdw blurRad="38100" dist="38100" dir="2700000" algn="tl">
                    <a:srgbClr val="000000">
                      <a:alpha val="43137"/>
                    </a:srgbClr>
                  </a:outerShdw>
                </a:effectLst>
              </a:rPr>
              <a:t>Istituto</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Comprensivo</a:t>
            </a:r>
            <a:r>
              <a:rPr lang="en-US" dirty="0" smtClean="0">
                <a:effectLst>
                  <a:outerShdw blurRad="38100" dist="38100" dir="2700000" algn="tl">
                    <a:srgbClr val="000000">
                      <a:alpha val="43137"/>
                    </a:srgbClr>
                  </a:outerShdw>
                </a:effectLst>
              </a:rPr>
              <a:t>,, G. FALCONE", coordinated by Mrs. </a:t>
            </a:r>
            <a:r>
              <a:rPr lang="en-US" dirty="0" err="1" smtClean="0">
                <a:effectLst>
                  <a:outerShdw blurRad="38100" dist="38100" dir="2700000" algn="tl">
                    <a:srgbClr val="000000">
                      <a:alpha val="43137"/>
                    </a:srgbClr>
                  </a:outerShdw>
                </a:effectLst>
              </a:rPr>
              <a:t>prof</a:t>
            </a:r>
            <a:r>
              <a:rPr lang="en-US" dirty="0" smtClean="0">
                <a:effectLst>
                  <a:outerShdw blurRad="38100" dist="38100" dir="2700000" algn="tl">
                    <a:srgbClr val="000000">
                      <a:alpha val="43137"/>
                    </a:srgbClr>
                  </a:outerShdw>
                </a:effectLst>
              </a:rPr>
              <a:t>. Irene </a:t>
            </a:r>
            <a:r>
              <a:rPr lang="en-US" dirty="0" err="1" smtClean="0">
                <a:effectLst>
                  <a:outerShdw blurRad="38100" dist="38100" dir="2700000" algn="tl">
                    <a:srgbClr val="000000">
                      <a:alpha val="43137"/>
                    </a:srgbClr>
                  </a:outerShdw>
                </a:effectLst>
              </a:rPr>
              <a:t>Confalone</a:t>
            </a:r>
            <a:r>
              <a:rPr lang="en-US" dirty="0" smtClean="0">
                <a:effectLst>
                  <a:outerShdw blurRad="38100" dist="38100" dir="2700000" algn="tl">
                    <a:srgbClr val="000000">
                      <a:alpha val="43137"/>
                    </a:srgbClr>
                  </a:outerShdw>
                </a:effectLst>
              </a:rPr>
              <a:t> in SAN GIOVANNI LA PUNTA, Sicily, Italy and presented in </a:t>
            </a:r>
            <a:r>
              <a:rPr lang="en-US" dirty="0" smtClean="0">
                <a:effectLst>
                  <a:outerShdw blurRad="38100" dist="38100" dir="2700000" algn="tl">
                    <a:srgbClr val="000000">
                      <a:alpha val="43137"/>
                    </a:srgbClr>
                  </a:outerShdw>
                </a:effectLst>
              </a:rPr>
              <a:t>parallel</a:t>
            </a:r>
            <a:r>
              <a:rPr lang="ro-RO"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directly</a:t>
            </a:r>
            <a:r>
              <a:rPr lang="ro-RO"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through </a:t>
            </a:r>
            <a:r>
              <a:rPr lang="ro-RO" dirty="0" smtClean="0">
                <a:effectLst>
                  <a:outerShdw blurRad="38100" dist="38100" dir="2700000" algn="tl">
                    <a:srgbClr val="000000">
                      <a:alpha val="43137"/>
                    </a:srgbClr>
                  </a:outerShdw>
                </a:effectLst>
              </a:rPr>
              <a:t>S</a:t>
            </a:r>
            <a:r>
              <a:rPr lang="en-US" dirty="0" smtClean="0">
                <a:effectLst>
                  <a:outerShdw blurRad="38100" dist="38100" dir="2700000" algn="tl">
                    <a:srgbClr val="000000">
                      <a:alpha val="43137"/>
                    </a:srgbClr>
                  </a:outerShdw>
                </a:effectLst>
              </a:rPr>
              <a:t>kip</a:t>
            </a:r>
            <a:r>
              <a:rPr lang="ro-RO" dirty="0" smtClean="0">
                <a:effectLst>
                  <a:outerShdw blurRad="38100" dist="38100" dir="2700000" algn="tl">
                    <a:srgbClr val="000000">
                      <a:alpha val="43137"/>
                    </a:srgbClr>
                  </a:outerShdw>
                </a:effectLst>
              </a:rPr>
              <a:t>e</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Tibetan </a:t>
            </a:r>
            <a:r>
              <a:rPr lang="en-US" dirty="0" smtClean="0">
                <a:effectLst>
                  <a:outerShdw blurRad="38100" dist="38100" dir="2700000" algn="tl">
                    <a:srgbClr val="000000">
                      <a:alpha val="43137"/>
                    </a:srgbClr>
                  </a:outerShdw>
                </a:effectLst>
              </a:rPr>
              <a:t>flags </a:t>
            </a:r>
            <a:r>
              <a:rPr lang="ro-RO" dirty="0" smtClean="0">
                <a:effectLst>
                  <a:outerShdw blurRad="38100" dist="38100" dir="2700000" algn="tl">
                    <a:srgbClr val="000000">
                      <a:alpha val="43137"/>
                    </a:srgbClr>
                  </a:outerShdw>
                </a:effectLst>
              </a:rPr>
              <a:t>with</a:t>
            </a:r>
            <a:r>
              <a:rPr lang="en-US" dirty="0" smtClean="0">
                <a:effectLst>
                  <a:outerShdw blurRad="38100" dist="38100" dir="2700000" algn="tl">
                    <a:srgbClr val="000000">
                      <a:alpha val="43137"/>
                    </a:srgbClr>
                  </a:outerShdw>
                </a:effectLst>
              </a:rPr>
              <a:t> message</a:t>
            </a:r>
            <a:r>
              <a:rPr lang="ro-RO" dirty="0" smtClean="0">
                <a:effectLst>
                  <a:outerShdw blurRad="38100" dist="38100" dir="2700000" algn="tl">
                    <a:srgbClr val="000000">
                      <a:alpha val="43137"/>
                    </a:srgbClr>
                  </a:outerShdw>
                </a:effectLst>
              </a:rPr>
              <a:t>s</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of peace and friendship. The surprise of the conference was that Ms. teacher, Irene </a:t>
            </a:r>
            <a:r>
              <a:rPr lang="en-US" dirty="0" err="1" smtClean="0">
                <a:effectLst>
                  <a:outerShdw blurRad="38100" dist="38100" dir="2700000" algn="tl">
                    <a:srgbClr val="000000">
                      <a:alpha val="43137"/>
                    </a:srgbClr>
                  </a:outerShdw>
                </a:effectLst>
              </a:rPr>
              <a:t>Confalone</a:t>
            </a:r>
            <a:r>
              <a:rPr lang="ro-RO" dirty="0" smtClean="0">
                <a:effectLst>
                  <a:outerShdw blurRad="38100" dist="38100" dir="2700000" algn="tl">
                    <a:srgbClr val="000000">
                      <a:alpha val="43137"/>
                    </a:srgbClr>
                  </a:outerShdw>
                </a:effectLst>
              </a:rPr>
              <a:t>.</a:t>
            </a:r>
            <a:r>
              <a:rPr lang="ro-RO" dirty="0" smtClean="0">
                <a:effectLst>
                  <a:outerShdw blurRad="38100" dist="38100" dir="2700000" algn="tl">
                    <a:srgbClr val="000000">
                      <a:alpha val="43137"/>
                    </a:srgbClr>
                  </a:outerShdw>
                </a:effectLst>
              </a:rPr>
              <a:t> </a:t>
            </a:r>
            <a:r>
              <a:rPr lang="ro-RO" dirty="0" smtClean="0">
                <a:effectLst>
                  <a:outerShdw blurRad="38100" dist="38100" dir="2700000" algn="tl">
                    <a:srgbClr val="000000">
                      <a:alpha val="43137"/>
                    </a:srgbClr>
                  </a:outerShdw>
                </a:effectLst>
              </a:rPr>
              <a:t>with her</a:t>
            </a:r>
            <a:r>
              <a:rPr lang="en-US" dirty="0" smtClean="0">
                <a:effectLst>
                  <a:outerShdw blurRad="38100" dist="38100" dir="2700000" algn="tl">
                    <a:srgbClr val="000000">
                      <a:alpha val="43137"/>
                    </a:srgbClr>
                  </a:outerShdw>
                </a:effectLst>
              </a:rPr>
              <a:t> school</a:t>
            </a:r>
            <a:r>
              <a:rPr lang="ro-RO"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involved in transmitting messages to Romanian students. The activity was recorded on the official website of European Day of </a:t>
            </a:r>
            <a:r>
              <a:rPr lang="en-US" dirty="0" smtClean="0">
                <a:effectLst>
                  <a:outerShdw blurRad="38100" dist="38100" dir="2700000" algn="tl">
                    <a:srgbClr val="000000">
                      <a:alpha val="43137"/>
                    </a:srgbClr>
                  </a:outerShdw>
                </a:effectLst>
              </a:rPr>
              <a:t>Languages</a:t>
            </a:r>
            <a:endParaRPr lang="de-DE"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allery_188682.jpeg"/>
          <p:cNvPicPr>
            <a:picLocks noGrp="1" noChangeAspect="1"/>
          </p:cNvPicPr>
          <p:nvPr>
            <p:ph idx="1"/>
          </p:nvPr>
        </p:nvPicPr>
        <p:blipFill>
          <a:blip r:embed="rId2" cstate="print"/>
          <a:stretch>
            <a:fillRect/>
          </a:stretch>
        </p:blipFill>
        <p:spPr>
          <a:xfrm>
            <a:off x="838200" y="533400"/>
            <a:ext cx="7543800" cy="5029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llery_188681.jpeg"/>
          <p:cNvPicPr>
            <a:picLocks noGrp="1" noChangeAspect="1"/>
          </p:cNvPicPr>
          <p:nvPr>
            <p:ph idx="1"/>
          </p:nvPr>
        </p:nvPicPr>
        <p:blipFill>
          <a:blip r:embed="rId2" cstate="print"/>
          <a:stretch>
            <a:fillRect/>
          </a:stretch>
        </p:blipFill>
        <p:spPr>
          <a:xfrm>
            <a:off x="685800" y="381000"/>
            <a:ext cx="7772400" cy="5181600"/>
          </a:xfrm>
        </p:spPr>
      </p:pic>
      <p:pic>
        <p:nvPicPr>
          <p:cNvPr id="5" name="Picture 2"/>
          <p:cNvPicPr>
            <a:picLocks noChangeAspect="1" noChangeArrowheads="1"/>
          </p:cNvPicPr>
          <p:nvPr/>
        </p:nvPicPr>
        <p:blipFill>
          <a:blip r:embed="rId3" cstate="print"/>
          <a:srcRect/>
          <a:stretch>
            <a:fillRect/>
          </a:stretch>
        </p:blipFill>
        <p:spPr bwMode="auto">
          <a:xfrm>
            <a:off x="0" y="3508219"/>
            <a:ext cx="1784565" cy="3349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allery_188692.jpeg"/>
          <p:cNvPicPr>
            <a:picLocks noGrp="1" noChangeAspect="1"/>
          </p:cNvPicPr>
          <p:nvPr>
            <p:ph idx="1"/>
          </p:nvPr>
        </p:nvPicPr>
        <p:blipFill>
          <a:blip r:embed="rId2" cstate="print"/>
          <a:stretch>
            <a:fillRect/>
          </a:stretch>
        </p:blipFill>
        <p:spPr>
          <a:xfrm>
            <a:off x="1524000" y="381000"/>
            <a:ext cx="5943600" cy="4622800"/>
          </a:xfrm>
        </p:spPr>
      </p:pic>
      <p:pic>
        <p:nvPicPr>
          <p:cNvPr id="5" name="Picture 2"/>
          <p:cNvPicPr>
            <a:picLocks noChangeAspect="1" noChangeArrowheads="1"/>
          </p:cNvPicPr>
          <p:nvPr/>
        </p:nvPicPr>
        <p:blipFill>
          <a:blip r:embed="rId3" cstate="print"/>
          <a:srcRect/>
          <a:stretch>
            <a:fillRect/>
          </a:stretch>
        </p:blipFill>
        <p:spPr bwMode="auto">
          <a:xfrm>
            <a:off x="0" y="3200400"/>
            <a:ext cx="1784565" cy="3349781"/>
          </a:xfrm>
          <a:prstGeom prst="rect">
            <a:avLst/>
          </a:prstGeom>
          <a:noFill/>
          <a:ln w="9525">
            <a:noFill/>
            <a:miter lim="800000"/>
            <a:headEnd/>
            <a:tailEnd/>
          </a:ln>
          <a:effectLst/>
        </p:spPr>
      </p:pic>
      <p:pic>
        <p:nvPicPr>
          <p:cNvPr id="13317" name="Picture 5"/>
          <p:cNvPicPr>
            <a:picLocks noChangeAspect="1" noChangeArrowheads="1"/>
          </p:cNvPicPr>
          <p:nvPr/>
        </p:nvPicPr>
        <p:blipFill>
          <a:blip r:embed="rId4" cstate="print"/>
          <a:srcRect/>
          <a:stretch>
            <a:fillRect/>
          </a:stretch>
        </p:blipFill>
        <p:spPr bwMode="auto">
          <a:xfrm>
            <a:off x="7086600" y="0"/>
            <a:ext cx="1870075" cy="187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137</Words>
  <Application>Microsoft Office PowerPoint</Application>
  <PresentationFormat>On-screen Show (4:3)</PresentationFormat>
  <Paragraphs>14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Tibetan Flags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ECML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Day of Languages  26th of September</dc:title>
  <dc:creator>Alina</dc:creator>
  <cp:lastModifiedBy>user</cp:lastModifiedBy>
  <cp:revision>148</cp:revision>
  <dcterms:created xsi:type="dcterms:W3CDTF">2012-11-05T14:16:57Z</dcterms:created>
  <dcterms:modified xsi:type="dcterms:W3CDTF">2016-10-18T19:13:37Z</dcterms:modified>
</cp:coreProperties>
</file>