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6" r:id="rId8"/>
    <p:sldId id="267" r:id="rId9"/>
    <p:sldId id="262" r:id="rId10"/>
    <p:sldId id="27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6553A2-4CBA-48CF-BD1F-8D0FC20C95AE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89CB50-A123-4725-8797-928C623A4B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Let</a:t>
            </a:r>
            <a:r>
              <a:rPr lang="it-IT" dirty="0" smtClean="0"/>
              <a:t>’s </a:t>
            </a:r>
            <a:r>
              <a:rPr lang="it-IT" dirty="0" err="1" smtClean="0"/>
              <a:t>meet</a:t>
            </a:r>
            <a:r>
              <a:rPr lang="it-IT" dirty="0" smtClean="0"/>
              <a:t> M.C</a:t>
            </a:r>
            <a:r>
              <a:rPr lang="it-IT" dirty="0" smtClean="0"/>
              <a:t>. </a:t>
            </a:r>
            <a:r>
              <a:rPr lang="it-IT" dirty="0" err="1" smtClean="0"/>
              <a:t>ESCHER…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6386" name="Picture 2" descr="Risultati immagini per escher tassell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464496" cy="337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9460" name="Picture 4" descr="Risultati immagini per escher tassell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23528" y="1628800"/>
            <a:ext cx="8640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WORKING on </a:t>
            </a:r>
            <a:r>
              <a:rPr lang="it-IT" sz="2400" dirty="0" err="1" smtClean="0"/>
              <a:t>Escher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164209"/>
            <a:ext cx="842493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Who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?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Dutch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mathematician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born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1898 and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died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1972.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traveled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extensively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during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these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trips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inspired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become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artist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created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several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love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art and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characteristics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Tessellation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movement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Self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Where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inspired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travels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particular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Spain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Granada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1922 in Granada,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visiting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Alhambra,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decides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create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bringing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together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art and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2286000"/>
            <a:ext cx="8503920" cy="3735288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Maurits</a:t>
            </a:r>
            <a:r>
              <a:rPr lang="it-IT" sz="2400" dirty="0" smtClean="0"/>
              <a:t> </a:t>
            </a:r>
            <a:r>
              <a:rPr lang="it-IT" sz="2400" dirty="0" err="1" smtClean="0"/>
              <a:t>Cornelius</a:t>
            </a:r>
            <a:r>
              <a:rPr lang="it-IT" sz="2400" dirty="0" smtClean="0"/>
              <a:t> </a:t>
            </a:r>
            <a:r>
              <a:rPr lang="it-IT" sz="2400" dirty="0" err="1" smtClean="0"/>
              <a:t>Escher</a:t>
            </a:r>
            <a:r>
              <a:rPr lang="it-IT" sz="2400" dirty="0" smtClean="0"/>
              <a:t>, </a:t>
            </a:r>
            <a:r>
              <a:rPr lang="it-IT" sz="2400" dirty="0" err="1" smtClean="0"/>
              <a:t>dutch</a:t>
            </a:r>
            <a:r>
              <a:rPr lang="it-IT" sz="2400" dirty="0" smtClean="0"/>
              <a:t> </a:t>
            </a:r>
            <a:r>
              <a:rPr lang="it-IT" sz="2400" dirty="0" err="1" smtClean="0"/>
              <a:t>artist</a:t>
            </a:r>
            <a:r>
              <a:rPr lang="it-IT" sz="2400" dirty="0" smtClean="0"/>
              <a:t> and</a:t>
            </a:r>
          </a:p>
          <a:p>
            <a:pPr>
              <a:buNone/>
            </a:pPr>
            <a:r>
              <a:rPr lang="it-IT" sz="2400" dirty="0" smtClean="0"/>
              <a:t> </a:t>
            </a:r>
            <a:r>
              <a:rPr lang="it-IT" sz="2400" dirty="0" err="1" smtClean="0"/>
              <a:t>mathematician</a:t>
            </a:r>
            <a:r>
              <a:rPr lang="it-IT" sz="2400" dirty="0" smtClean="0"/>
              <a:t> (1898 </a:t>
            </a:r>
            <a:r>
              <a:rPr lang="it-IT" sz="2400" dirty="0" smtClean="0"/>
              <a:t>-1972)</a:t>
            </a:r>
          </a:p>
          <a:p>
            <a:r>
              <a:rPr lang="it-IT" sz="2400" dirty="0" err="1" smtClean="0"/>
              <a:t>After</a:t>
            </a:r>
            <a:r>
              <a:rPr lang="it-IT" sz="2400" dirty="0" smtClean="0"/>
              <a:t> </a:t>
            </a:r>
            <a:r>
              <a:rPr lang="it-IT" sz="2400" dirty="0" err="1" smtClean="0"/>
              <a:t>his</a:t>
            </a:r>
            <a:r>
              <a:rPr lang="it-IT" sz="2400" dirty="0" smtClean="0"/>
              <a:t> </a:t>
            </a:r>
            <a:r>
              <a:rPr lang="it-IT" sz="2400" dirty="0" err="1" smtClean="0"/>
              <a:t>architecture</a:t>
            </a:r>
            <a:r>
              <a:rPr lang="it-IT" sz="2400" dirty="0" smtClean="0"/>
              <a:t> </a:t>
            </a:r>
            <a:r>
              <a:rPr lang="it-IT" sz="2400" dirty="0" err="1" smtClean="0"/>
              <a:t>studies</a:t>
            </a:r>
            <a:r>
              <a:rPr lang="it-IT" sz="2400" dirty="0" smtClean="0"/>
              <a:t>, </a:t>
            </a:r>
            <a:r>
              <a:rPr lang="it-IT" sz="2400" dirty="0" err="1" smtClean="0"/>
              <a:t>he</a:t>
            </a:r>
            <a:r>
              <a:rPr lang="it-IT" sz="2400" dirty="0" smtClean="0"/>
              <a:t> </a:t>
            </a:r>
            <a:r>
              <a:rPr lang="it-IT" sz="2400" dirty="0" err="1" smtClean="0"/>
              <a:t>travelled</a:t>
            </a:r>
            <a:r>
              <a:rPr lang="it-IT" sz="2400" dirty="0" smtClean="0"/>
              <a:t> in Italy. </a:t>
            </a:r>
            <a:r>
              <a:rPr lang="it-IT" sz="2400" dirty="0" err="1" smtClean="0"/>
              <a:t>He</a:t>
            </a:r>
            <a:r>
              <a:rPr lang="it-IT" sz="2400" dirty="0" smtClean="0"/>
              <a:t> </a:t>
            </a:r>
            <a:r>
              <a:rPr lang="it-IT" sz="2400" dirty="0" err="1" smtClean="0"/>
              <a:t>lived</a:t>
            </a:r>
            <a:r>
              <a:rPr lang="it-IT" sz="2400" dirty="0" smtClean="0"/>
              <a:t> in </a:t>
            </a:r>
            <a:r>
              <a:rPr lang="it-IT" sz="2400" dirty="0" err="1" smtClean="0"/>
              <a:t>Swiss</a:t>
            </a:r>
            <a:r>
              <a:rPr lang="it-IT" sz="2400" dirty="0" smtClean="0"/>
              <a:t>, </a:t>
            </a:r>
            <a:r>
              <a:rPr lang="it-IT" sz="2400" dirty="0" err="1" smtClean="0"/>
              <a:t>Belgium</a:t>
            </a:r>
            <a:r>
              <a:rPr lang="it-IT" sz="2400" dirty="0" smtClean="0"/>
              <a:t> and </a:t>
            </a:r>
            <a:r>
              <a:rPr lang="it-IT" sz="2400" dirty="0" err="1" smtClean="0"/>
              <a:t>Oland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r>
              <a:rPr lang="it-IT" sz="2400" i="1" dirty="0" err="1" smtClean="0"/>
              <a:t>He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loved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mathematics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geometry</a:t>
            </a:r>
            <a:endParaRPr lang="it-IT" sz="2400" i="1" dirty="0" smtClean="0"/>
          </a:p>
          <a:p>
            <a:pPr algn="just"/>
            <a:r>
              <a:rPr lang="en-US" sz="2400" dirty="0" smtClean="0"/>
              <a:t>While </a:t>
            </a:r>
            <a:r>
              <a:rPr lang="en-US" sz="2400" dirty="0" smtClean="0"/>
              <a:t>still a boy he enjoyed arranging slices of cheese on his big slice of buttered bread in order to cover it completely, leaving no gaps.</a:t>
            </a: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’s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meet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M.C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ESCHER…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areeweb.polito.it/didattica/polymath/htmlS/argoment/Matematicae/Maggio_05/Img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56792"/>
            <a:ext cx="2213223" cy="1751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4545632"/>
            <a:ext cx="8712968" cy="4572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Escher was able </a:t>
            </a:r>
            <a:r>
              <a:rPr lang="en-US" sz="2400" dirty="0" smtClean="0"/>
              <a:t>to create new </a:t>
            </a:r>
            <a:r>
              <a:rPr lang="en-US" sz="2400" dirty="0" smtClean="0"/>
              <a:t>works </a:t>
            </a:r>
            <a:r>
              <a:rPr lang="en-US" sz="2400" dirty="0" smtClean="0"/>
              <a:t>starting from the mathematical study </a:t>
            </a:r>
            <a:r>
              <a:rPr lang="en-US" sz="2400" dirty="0" smtClean="0"/>
              <a:t>and </a:t>
            </a:r>
            <a:r>
              <a:rPr lang="en-US" sz="2400" dirty="0" smtClean="0"/>
              <a:t>the most famous </a:t>
            </a:r>
            <a:r>
              <a:rPr lang="en-US" sz="2400" dirty="0" smtClean="0"/>
              <a:t>tessellation. He combines </a:t>
            </a:r>
            <a:r>
              <a:rPr lang="en-US" sz="2400" dirty="0" smtClean="0"/>
              <a:t>together the various pieces of its </a:t>
            </a:r>
            <a:r>
              <a:rPr lang="en-US" sz="2400" dirty="0" smtClean="0"/>
              <a:t>curious mosaics.</a:t>
            </a: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51520" y="2492896"/>
            <a:ext cx="4896544" cy="1377444"/>
            <a:chOff x="2051720" y="1844824"/>
            <a:chExt cx="4896544" cy="1377444"/>
          </a:xfrm>
        </p:grpSpPr>
        <p:sp>
          <p:nvSpPr>
            <p:cNvPr id="5" name="CasellaDiTesto 4"/>
            <p:cNvSpPr txBox="1"/>
            <p:nvPr/>
          </p:nvSpPr>
          <p:spPr>
            <a:xfrm>
              <a:off x="4932040" y="1844824"/>
              <a:ext cx="2016224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TESSELLATION</a:t>
              </a:r>
            </a:p>
            <a:p>
              <a:pPr algn="ctr"/>
              <a:endParaRPr lang="it-IT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051720" y="1844824"/>
              <a:ext cx="216024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MATHEMATICAL STUDY</a:t>
              </a:r>
              <a:endParaRPr lang="it-IT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63888" y="2852936"/>
              <a:ext cx="201622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NEW WORKS</a:t>
              </a:r>
              <a:endParaRPr lang="it-IT" dirty="0"/>
            </a:p>
          </p:txBody>
        </p:sp>
        <p:cxnSp>
          <p:nvCxnSpPr>
            <p:cNvPr id="9" name="Connettore 4 8"/>
            <p:cNvCxnSpPr>
              <a:stCxn id="6" idx="2"/>
              <a:endCxn id="7" idx="0"/>
            </p:cNvCxnSpPr>
            <p:nvPr/>
          </p:nvCxnSpPr>
          <p:spPr>
            <a:xfrm rot="16200000" flipH="1">
              <a:off x="3671030" y="1951965"/>
              <a:ext cx="361781" cy="144016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4 10"/>
            <p:cNvCxnSpPr>
              <a:stCxn id="5" idx="2"/>
              <a:endCxn id="7" idx="0"/>
            </p:cNvCxnSpPr>
            <p:nvPr/>
          </p:nvCxnSpPr>
          <p:spPr>
            <a:xfrm rot="5400000">
              <a:off x="5075186" y="1987969"/>
              <a:ext cx="361781" cy="136815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ttangolo 12"/>
          <p:cNvSpPr/>
          <p:nvPr/>
        </p:nvSpPr>
        <p:spPr>
          <a:xfrm>
            <a:off x="4427984" y="3441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Revelation were the wonderful decorations of the Alhambra in </a:t>
            </a:r>
            <a:r>
              <a:rPr lang="en-US" dirty="0" smtClean="0"/>
              <a:t>Granada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(Autumn 1922)</a:t>
            </a:r>
            <a:endParaRPr lang="it-IT" dirty="0"/>
          </a:p>
        </p:txBody>
      </p:sp>
      <p:pic>
        <p:nvPicPr>
          <p:cNvPr id="17410" name="Picture 2" descr="Risultati immagini pe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116632"/>
            <a:ext cx="25527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8434" name="Picture 2" descr="http://areeweb.polito.it/didattica/polymath/htmlS/argoment/Matematicae/Maggio_05/Img/image012.gif"/>
          <p:cNvPicPr>
            <a:picLocks noChangeAspect="1" noChangeArrowheads="1"/>
          </p:cNvPicPr>
          <p:nvPr/>
        </p:nvPicPr>
        <p:blipFill>
          <a:blip r:embed="rId2" cstate="print"/>
          <a:srcRect r="15269"/>
          <a:stretch>
            <a:fillRect/>
          </a:stretch>
        </p:blipFill>
        <p:spPr bwMode="auto">
          <a:xfrm>
            <a:off x="4667250" y="1916832"/>
            <a:ext cx="3793182" cy="3800476"/>
          </a:xfrm>
          <a:prstGeom prst="rect">
            <a:avLst/>
          </a:prstGeom>
          <a:noFill/>
        </p:spPr>
      </p:pic>
      <p:pic>
        <p:nvPicPr>
          <p:cNvPr id="18436" name="Picture 4" descr="http://areeweb.polito.it/didattica/polymath/htmlS/argoment/Matematicae/Maggio_05/Img/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092137" cy="4680520"/>
          </a:xfrm>
          <a:prstGeom prst="rect">
            <a:avLst/>
          </a:prstGeom>
          <a:noFill/>
        </p:spPr>
      </p:pic>
      <p:sp>
        <p:nvSpPr>
          <p:cNvPr id="15" name="Freccia a destra 14"/>
          <p:cNvSpPr/>
          <p:nvPr/>
        </p:nvSpPr>
        <p:spPr>
          <a:xfrm>
            <a:off x="3851920" y="3356992"/>
            <a:ext cx="72008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9458" name="Picture 2" descr="Risultati immagini per escher tassell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3012965" cy="2160240"/>
          </a:xfrm>
          <a:prstGeom prst="rect">
            <a:avLst/>
          </a:prstGeom>
          <a:noFill/>
        </p:spPr>
      </p:pic>
      <p:pic>
        <p:nvPicPr>
          <p:cNvPr id="19460" name="Picture 4" descr="Risultati immagini per escher tassell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  <p:pic>
        <p:nvPicPr>
          <p:cNvPr id="19464" name="Picture 8" descr="Risultati immagini per escher tassella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861048"/>
            <a:ext cx="2448272" cy="2550284"/>
          </a:xfrm>
          <a:prstGeom prst="rect">
            <a:avLst/>
          </a:prstGeom>
          <a:noFill/>
        </p:spPr>
      </p:pic>
      <p:pic>
        <p:nvPicPr>
          <p:cNvPr id="19466" name="Picture 10" descr="Risultati immagini per escher tassella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861048"/>
            <a:ext cx="2381250" cy="2590800"/>
          </a:xfrm>
          <a:prstGeom prst="rect">
            <a:avLst/>
          </a:prstGeom>
          <a:noFill/>
        </p:spPr>
      </p:pic>
      <p:pic>
        <p:nvPicPr>
          <p:cNvPr id="19468" name="Picture 12" descr="Risultati immagini per escher tassella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484784"/>
            <a:ext cx="2286614" cy="230854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79512" y="1700808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/>
              <a:t>Tesselletion</a:t>
            </a:r>
            <a:endParaRPr lang="it-IT" sz="2000" dirty="0" smtClean="0"/>
          </a:p>
          <a:p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smtClean="0"/>
              <a:t>and</a:t>
            </a:r>
            <a:r>
              <a:rPr lang="it-IT" sz="2000" dirty="0" smtClean="0"/>
              <a:t> </a:t>
            </a:r>
            <a:r>
              <a:rPr lang="it-IT" sz="2000" dirty="0" err="1" smtClean="0"/>
              <a:t>three-dimensional</a:t>
            </a:r>
            <a:r>
              <a:rPr lang="it-IT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 smtClean="0"/>
              <a:t>all possible variations of shape and size.</a:t>
            </a:r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9460" name="Picture 4" descr="Risultati immagini per escher tassell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  <p:sp>
        <p:nvSpPr>
          <p:cNvPr id="21506" name="AutoShape 2" descr="Risultati immagini per escher tassellatur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08" name="Picture 4" descr="Risultati immagini per escher tassell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248472" cy="424847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895528" y="19888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Tesselletion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white</a:t>
            </a:r>
            <a:r>
              <a:rPr lang="it-IT" sz="2400" dirty="0" smtClean="0"/>
              <a:t> and </a:t>
            </a:r>
            <a:r>
              <a:rPr lang="it-IT" sz="2400" dirty="0" err="1" smtClean="0"/>
              <a:t>black</a:t>
            </a:r>
            <a:r>
              <a:rPr lang="it-IT" sz="2400" dirty="0" smtClean="0"/>
              <a:t> </a:t>
            </a:r>
            <a:r>
              <a:rPr lang="it-IT" sz="2400" dirty="0" err="1" smtClean="0"/>
              <a:t>spaces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9460" name="Picture 4" descr="Risultati immagini per escher tassell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  <p:sp>
        <p:nvSpPr>
          <p:cNvPr id="21506" name="AutoShape 2" descr="Risultati immagini per escher tassellatur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1988840"/>
            <a:ext cx="370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Self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reference</a:t>
            </a:r>
            <a:r>
              <a:rPr lang="it-IT" sz="2000" b="1" dirty="0" smtClean="0"/>
              <a:t> </a:t>
            </a:r>
            <a:r>
              <a:rPr lang="it-IT" sz="2000" dirty="0" err="1" smtClean="0"/>
              <a:t>like</a:t>
            </a:r>
            <a:r>
              <a:rPr lang="it-IT" sz="2000" dirty="0" smtClean="0"/>
              <a:t> the </a:t>
            </a:r>
            <a:r>
              <a:rPr lang="it-IT" sz="2000" dirty="0" err="1" smtClean="0"/>
              <a:t>lizards</a:t>
            </a:r>
            <a:r>
              <a:rPr lang="it-IT" sz="2000" dirty="0" smtClean="0"/>
              <a:t> </a:t>
            </a:r>
            <a:r>
              <a:rPr lang="it-IT" sz="2000" dirty="0" err="1" smtClean="0"/>
              <a:t>coming</a:t>
            </a:r>
            <a:r>
              <a:rPr lang="it-IT" sz="2000" dirty="0" smtClean="0"/>
              <a:t> </a:t>
            </a:r>
            <a:r>
              <a:rPr lang="it-IT" sz="2000" dirty="0" smtClean="0"/>
              <a:t>in and out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sheet</a:t>
            </a:r>
            <a:r>
              <a:rPr lang="it-IT" sz="2000" dirty="0" smtClean="0"/>
              <a:t> 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 err="1" smtClean="0"/>
              <a:t>they</a:t>
            </a:r>
            <a:r>
              <a:rPr lang="it-IT" sz="2000" dirty="0" smtClean="0"/>
              <a:t> are </a:t>
            </a:r>
            <a:r>
              <a:rPr lang="it-IT" sz="2000" dirty="0" err="1" smtClean="0"/>
              <a:t>drawn</a:t>
            </a:r>
            <a:endParaRPr lang="it-IT" sz="2000" dirty="0"/>
          </a:p>
        </p:txBody>
      </p:sp>
      <p:pic>
        <p:nvPicPr>
          <p:cNvPr id="10" name="Picture 2" descr="http://www.touringclub.it/sites/default/files/styles/tutta_colonna/public/immagini_georiferite/escher_reptileslr.jpg?itok=hQUY5v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5200891" cy="460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9460" name="Picture 4" descr="Risultati immagini per escher tassell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  <p:sp>
        <p:nvSpPr>
          <p:cNvPr id="21506" name="AutoShape 2" descr="Risultati immagini per escher tassellatur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1988840"/>
            <a:ext cx="413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Perpetual</a:t>
            </a:r>
            <a:r>
              <a:rPr lang="it-IT" sz="2000" dirty="0" smtClean="0"/>
              <a:t> </a:t>
            </a:r>
            <a:r>
              <a:rPr lang="it-IT" sz="2000" dirty="0" err="1" smtClean="0"/>
              <a:t>motion</a:t>
            </a:r>
            <a:endParaRPr lang="it-IT" sz="2000" dirty="0"/>
          </a:p>
        </p:txBody>
      </p:sp>
      <p:pic>
        <p:nvPicPr>
          <p:cNvPr id="8" name="Picture 2" descr="Risultati immagini per escher tassell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7520"/>
            <a:ext cx="4464496" cy="3377744"/>
          </a:xfrm>
          <a:prstGeom prst="rect">
            <a:avLst/>
          </a:prstGeom>
          <a:noFill/>
        </p:spPr>
      </p:pic>
      <p:pic>
        <p:nvPicPr>
          <p:cNvPr id="22530" name="Picture 2" descr="Risultati immagini per moto perpetuo es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80928"/>
            <a:ext cx="2736304" cy="339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260648"/>
            <a:ext cx="7772400" cy="81575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Let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’s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meet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 M.C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3">
                    <a:shade val="75000"/>
                  </a:schemeClr>
                </a:solidFill>
              </a:rPr>
              <a:t>ESCHER…</a:t>
            </a:r>
            <a: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it-IT" sz="2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9460" name="Picture 4" descr="Risultati immagini per escher tassell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  <p:pic>
        <p:nvPicPr>
          <p:cNvPr id="20484" name="Picture 4" descr="Risultati immagini per escher tassell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124700" cy="3371851"/>
          </a:xfrm>
          <a:prstGeom prst="rect">
            <a:avLst/>
          </a:prstGeom>
          <a:noFill/>
        </p:spPr>
      </p:pic>
      <p:sp>
        <p:nvSpPr>
          <p:cNvPr id="10" name="Freccia a destra 9"/>
          <p:cNvSpPr/>
          <p:nvPr/>
        </p:nvSpPr>
        <p:spPr>
          <a:xfrm>
            <a:off x="1043608" y="2420888"/>
            <a:ext cx="70567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6288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An </a:t>
            </a:r>
            <a:r>
              <a:rPr lang="it-IT" sz="2400" dirty="0" err="1" smtClean="0"/>
              <a:t>image</a:t>
            </a:r>
            <a:r>
              <a:rPr lang="it-IT" sz="2400" dirty="0" smtClean="0"/>
              <a:t> </a:t>
            </a:r>
            <a:r>
              <a:rPr lang="it-IT" sz="2400" dirty="0" err="1" smtClean="0"/>
              <a:t>changing…and</a:t>
            </a:r>
            <a:r>
              <a:rPr lang="it-IT" sz="2400" dirty="0" smtClean="0"/>
              <a:t> reality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100392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 m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1763688" y="4869160"/>
            <a:ext cx="1656184" cy="158417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</TotalTime>
  <Words>209</Words>
  <Application>Microsoft Office PowerPoint</Application>
  <PresentationFormat>Presentazione su schermo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Città</vt:lpstr>
      <vt:lpstr>Let’s meet M.C. ESCHER…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ESCHER…  viaggio tra matematica ed arte</dc:title>
  <dc:creator>Gianluca</dc:creator>
  <cp:lastModifiedBy>Gianluca</cp:lastModifiedBy>
  <cp:revision>28</cp:revision>
  <dcterms:created xsi:type="dcterms:W3CDTF">2016-11-07T15:03:02Z</dcterms:created>
  <dcterms:modified xsi:type="dcterms:W3CDTF">2016-11-27T19:45:17Z</dcterms:modified>
</cp:coreProperties>
</file>