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801600" cy="9601200" type="A3"/>
  <p:notesSz cx="6858000" cy="9144000"/>
  <p:defaultTextStyle>
    <a:defPPr>
      <a:defRPr lang="it-IT"/>
    </a:defPPr>
    <a:lvl1pPr marL="0" algn="l" defTabSz="1280160" rtl="0" eaLnBrk="1" latinLnBrk="0" hangingPunct="1">
      <a:defRPr sz="2500" kern="1200">
        <a:solidFill>
          <a:schemeClr val="tx1"/>
        </a:solidFill>
        <a:latin typeface="+mn-lt"/>
        <a:ea typeface="+mn-ea"/>
        <a:cs typeface="+mn-cs"/>
      </a:defRPr>
    </a:lvl1pPr>
    <a:lvl2pPr marL="640080" algn="l" defTabSz="1280160" rtl="0" eaLnBrk="1" latinLnBrk="0" hangingPunct="1">
      <a:defRPr sz="2500" kern="1200">
        <a:solidFill>
          <a:schemeClr val="tx1"/>
        </a:solidFill>
        <a:latin typeface="+mn-lt"/>
        <a:ea typeface="+mn-ea"/>
        <a:cs typeface="+mn-cs"/>
      </a:defRPr>
    </a:lvl2pPr>
    <a:lvl3pPr marL="1280160" algn="l" defTabSz="1280160" rtl="0" eaLnBrk="1" latinLnBrk="0" hangingPunct="1">
      <a:defRPr sz="2500" kern="1200">
        <a:solidFill>
          <a:schemeClr val="tx1"/>
        </a:solidFill>
        <a:latin typeface="+mn-lt"/>
        <a:ea typeface="+mn-ea"/>
        <a:cs typeface="+mn-cs"/>
      </a:defRPr>
    </a:lvl3pPr>
    <a:lvl4pPr marL="1920240" algn="l" defTabSz="1280160" rtl="0" eaLnBrk="1" latinLnBrk="0" hangingPunct="1">
      <a:defRPr sz="2500" kern="1200">
        <a:solidFill>
          <a:schemeClr val="tx1"/>
        </a:solidFill>
        <a:latin typeface="+mn-lt"/>
        <a:ea typeface="+mn-ea"/>
        <a:cs typeface="+mn-cs"/>
      </a:defRPr>
    </a:lvl4pPr>
    <a:lvl5pPr marL="2560320" algn="l" defTabSz="1280160" rtl="0" eaLnBrk="1" latinLnBrk="0" hangingPunct="1">
      <a:defRPr sz="2500" kern="1200">
        <a:solidFill>
          <a:schemeClr val="tx1"/>
        </a:solidFill>
        <a:latin typeface="+mn-lt"/>
        <a:ea typeface="+mn-ea"/>
        <a:cs typeface="+mn-cs"/>
      </a:defRPr>
    </a:lvl5pPr>
    <a:lvl6pPr marL="3200400" algn="l" defTabSz="1280160" rtl="0" eaLnBrk="1" latinLnBrk="0" hangingPunct="1">
      <a:defRPr sz="2500" kern="1200">
        <a:solidFill>
          <a:schemeClr val="tx1"/>
        </a:solidFill>
        <a:latin typeface="+mn-lt"/>
        <a:ea typeface="+mn-ea"/>
        <a:cs typeface="+mn-cs"/>
      </a:defRPr>
    </a:lvl6pPr>
    <a:lvl7pPr marL="3840480" algn="l" defTabSz="1280160" rtl="0" eaLnBrk="1" latinLnBrk="0" hangingPunct="1">
      <a:defRPr sz="2500" kern="1200">
        <a:solidFill>
          <a:schemeClr val="tx1"/>
        </a:solidFill>
        <a:latin typeface="+mn-lt"/>
        <a:ea typeface="+mn-ea"/>
        <a:cs typeface="+mn-cs"/>
      </a:defRPr>
    </a:lvl7pPr>
    <a:lvl8pPr marL="4480560" algn="l" defTabSz="1280160" rtl="0" eaLnBrk="1" latinLnBrk="0" hangingPunct="1">
      <a:defRPr sz="2500" kern="1200">
        <a:solidFill>
          <a:schemeClr val="tx1"/>
        </a:solidFill>
        <a:latin typeface="+mn-lt"/>
        <a:ea typeface="+mn-ea"/>
        <a:cs typeface="+mn-cs"/>
      </a:defRPr>
    </a:lvl8pPr>
    <a:lvl9pPr marL="5120640" algn="l" defTabSz="1280160" rtl="0" eaLnBrk="1" latinLnBrk="0" hangingPunct="1">
      <a:defRPr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7670" autoAdjust="0"/>
  </p:normalViewPr>
  <p:slideViewPr>
    <p:cSldViewPr>
      <p:cViewPr>
        <p:scale>
          <a:sx n="80" d="100"/>
          <a:sy n="80" d="100"/>
        </p:scale>
        <p:origin x="-1554" y="-126"/>
      </p:cViewPr>
      <p:guideLst>
        <p:guide orient="horz" pos="3024"/>
        <p:guide pos="4032"/>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960120" y="2982598"/>
            <a:ext cx="10881360" cy="205803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02/02/2018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02/02/2018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9281160" y="384496"/>
            <a:ext cx="2880360" cy="819213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640080" y="384496"/>
            <a:ext cx="8427720" cy="819213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02/02/2018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02/02/2018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1011239" y="6169661"/>
            <a:ext cx="10881360" cy="1906905"/>
          </a:xfrm>
        </p:spPr>
        <p:txBody>
          <a:bodyPr anchor="t"/>
          <a:lstStyle>
            <a:lvl1pPr algn="l">
              <a:defRPr sz="56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1011239" y="4069401"/>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4B6055F8-1D02-4417-9241-55C834FD9970}" type="datetimeFigureOut">
              <a:rPr lang="it-IT" smtClean="0"/>
              <a:pPr/>
              <a:t>02/02/2018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4B6055F8-1D02-4417-9241-55C834FD9970}" type="datetimeFigureOut">
              <a:rPr lang="it-IT" smtClean="0"/>
              <a:pPr/>
              <a:t>02/02/2018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640083" y="2149160"/>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it-IT" smtClean="0"/>
              <a:t>Fare clic per modificare stili del testo dello schema</a:t>
            </a:r>
          </a:p>
        </p:txBody>
      </p:sp>
      <p:sp>
        <p:nvSpPr>
          <p:cNvPr id="4" name="Segnaposto contenuto 3"/>
          <p:cNvSpPr>
            <a:spLocks noGrp="1"/>
          </p:cNvSpPr>
          <p:nvPr>
            <p:ph sz="half" idx="2"/>
          </p:nvPr>
        </p:nvSpPr>
        <p:spPr>
          <a:xfrm>
            <a:off x="640083" y="3044827"/>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503036" y="2149160"/>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503036" y="3044827"/>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B6055F8-1D02-4417-9241-55C834FD9970}" type="datetimeFigureOut">
              <a:rPr lang="it-IT" smtClean="0"/>
              <a:pPr/>
              <a:t>02/02/2018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4B6055F8-1D02-4417-9241-55C834FD9970}" type="datetimeFigureOut">
              <a:rPr lang="it-IT" smtClean="0"/>
              <a:pPr/>
              <a:t>02/02/2018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B6055F8-1D02-4417-9241-55C834FD9970}" type="datetimeFigureOut">
              <a:rPr lang="it-IT" smtClean="0"/>
              <a:pPr/>
              <a:t>02/02/2018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40083" y="382270"/>
            <a:ext cx="4211639" cy="1626870"/>
          </a:xfrm>
        </p:spPr>
        <p:txBody>
          <a:bodyPr anchor="b"/>
          <a:lstStyle>
            <a:lvl1pPr algn="l">
              <a:defRPr sz="2800" b="1"/>
            </a:lvl1pPr>
          </a:lstStyle>
          <a:p>
            <a:r>
              <a:rPr lang="it-IT" smtClean="0"/>
              <a:t>Fare clic per modificare lo stile del titolo</a:t>
            </a:r>
            <a:endParaRPr lang="it-IT"/>
          </a:p>
        </p:txBody>
      </p:sp>
      <p:sp>
        <p:nvSpPr>
          <p:cNvPr id="3" name="Segnaposto contenuto 2"/>
          <p:cNvSpPr>
            <a:spLocks noGrp="1"/>
          </p:cNvSpPr>
          <p:nvPr>
            <p:ph idx="1"/>
          </p:nvPr>
        </p:nvSpPr>
        <p:spPr>
          <a:xfrm>
            <a:off x="5005069" y="382273"/>
            <a:ext cx="7156451"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640083" y="2009143"/>
            <a:ext cx="4211639"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02/02/2018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2509203" y="6720842"/>
            <a:ext cx="7680960" cy="793433"/>
          </a:xfrm>
        </p:spPr>
        <p:txBody>
          <a:bodyPr anchor="b"/>
          <a:lstStyle>
            <a:lvl1pPr algn="l">
              <a:defRPr sz="28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lang="it-IT"/>
          </a:p>
        </p:txBody>
      </p:sp>
      <p:sp>
        <p:nvSpPr>
          <p:cNvPr id="4" name="Segnaposto testo 3"/>
          <p:cNvSpPr>
            <a:spLocks noGrp="1"/>
          </p:cNvSpPr>
          <p:nvPr>
            <p:ph type="body" sz="half" idx="2"/>
          </p:nvPr>
        </p:nvSpPr>
        <p:spPr>
          <a:xfrm>
            <a:off x="2509203" y="7514275"/>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02/02/2018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640080" y="8898893"/>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4B6055F8-1D02-4417-9241-55C834FD9970}" type="datetimeFigureOut">
              <a:rPr lang="it-IT" smtClean="0"/>
              <a:pPr/>
              <a:t>02/02/2018</a:t>
            </a:fld>
            <a:endParaRPr lang="it-IT"/>
          </a:p>
        </p:txBody>
      </p:sp>
      <p:sp>
        <p:nvSpPr>
          <p:cNvPr id="5" name="Segnaposto piè di pagina 4"/>
          <p:cNvSpPr>
            <a:spLocks noGrp="1"/>
          </p:cNvSpPr>
          <p:nvPr>
            <p:ph type="ftr" sz="quarter" idx="3"/>
          </p:nvPr>
        </p:nvSpPr>
        <p:spPr>
          <a:xfrm>
            <a:off x="4373880" y="8898893"/>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9174480" y="8898893"/>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B007B441-5312-499D-93C3-6E37886527FA}" type="slidenum">
              <a:rPr lang="it-IT" smtClean="0"/>
              <a:pPr/>
              <a:t>‹N›</a:t>
            </a:fld>
            <a:endParaRPr lang="it-IT"/>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itchFamily="34" charset="0"/>
        <a:buChar char="•"/>
        <a:defRPr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itchFamily="34" charset="0"/>
        <a:buChar char="–"/>
        <a:defRPr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itchFamily="34" charset="0"/>
        <a:buChar char="•"/>
        <a:defRPr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9pPr>
    </p:bodyStyle>
    <p:otherStyle>
      <a:defPPr>
        <a:defRPr lang="it-IT"/>
      </a:defPPr>
      <a:lvl1pPr marL="0" algn="l" defTabSz="1280160" rtl="0" eaLnBrk="1" latinLnBrk="0" hangingPunct="1">
        <a:defRPr sz="2500" kern="1200">
          <a:solidFill>
            <a:schemeClr val="tx1"/>
          </a:solidFill>
          <a:latin typeface="+mn-lt"/>
          <a:ea typeface="+mn-ea"/>
          <a:cs typeface="+mn-cs"/>
        </a:defRPr>
      </a:lvl1pPr>
      <a:lvl2pPr marL="640080" algn="l" defTabSz="1280160" rtl="0" eaLnBrk="1" latinLnBrk="0" hangingPunct="1">
        <a:defRPr sz="2500" kern="1200">
          <a:solidFill>
            <a:schemeClr val="tx1"/>
          </a:solidFill>
          <a:latin typeface="+mn-lt"/>
          <a:ea typeface="+mn-ea"/>
          <a:cs typeface="+mn-cs"/>
        </a:defRPr>
      </a:lvl2pPr>
      <a:lvl3pPr marL="1280160" algn="l" defTabSz="1280160" rtl="0" eaLnBrk="1" latinLnBrk="0" hangingPunct="1">
        <a:defRPr sz="2500" kern="1200">
          <a:solidFill>
            <a:schemeClr val="tx1"/>
          </a:solidFill>
          <a:latin typeface="+mn-lt"/>
          <a:ea typeface="+mn-ea"/>
          <a:cs typeface="+mn-cs"/>
        </a:defRPr>
      </a:lvl3pPr>
      <a:lvl4pPr marL="1920240" algn="l" defTabSz="1280160" rtl="0" eaLnBrk="1" latinLnBrk="0" hangingPunct="1">
        <a:defRPr sz="2500" kern="1200">
          <a:solidFill>
            <a:schemeClr val="tx1"/>
          </a:solidFill>
          <a:latin typeface="+mn-lt"/>
          <a:ea typeface="+mn-ea"/>
          <a:cs typeface="+mn-cs"/>
        </a:defRPr>
      </a:lvl4pPr>
      <a:lvl5pPr marL="2560320" algn="l" defTabSz="1280160" rtl="0" eaLnBrk="1" latinLnBrk="0" hangingPunct="1">
        <a:defRPr sz="2500" kern="1200">
          <a:solidFill>
            <a:schemeClr val="tx1"/>
          </a:solidFill>
          <a:latin typeface="+mn-lt"/>
          <a:ea typeface="+mn-ea"/>
          <a:cs typeface="+mn-cs"/>
        </a:defRPr>
      </a:lvl5pPr>
      <a:lvl6pPr marL="3200400" algn="l" defTabSz="1280160" rtl="0" eaLnBrk="1" latinLnBrk="0" hangingPunct="1">
        <a:defRPr sz="2500" kern="1200">
          <a:solidFill>
            <a:schemeClr val="tx1"/>
          </a:solidFill>
          <a:latin typeface="+mn-lt"/>
          <a:ea typeface="+mn-ea"/>
          <a:cs typeface="+mn-cs"/>
        </a:defRPr>
      </a:lvl6pPr>
      <a:lvl7pPr marL="3840480" algn="l" defTabSz="1280160" rtl="0" eaLnBrk="1" latinLnBrk="0" hangingPunct="1">
        <a:defRPr sz="2500" kern="1200">
          <a:solidFill>
            <a:schemeClr val="tx1"/>
          </a:solidFill>
          <a:latin typeface="+mn-lt"/>
          <a:ea typeface="+mn-ea"/>
          <a:cs typeface="+mn-cs"/>
        </a:defRPr>
      </a:lvl7pPr>
      <a:lvl8pPr marL="4480560" algn="l" defTabSz="1280160" rtl="0" eaLnBrk="1" latinLnBrk="0" hangingPunct="1">
        <a:defRPr sz="2500" kern="1200">
          <a:solidFill>
            <a:schemeClr val="tx1"/>
          </a:solidFill>
          <a:latin typeface="+mn-lt"/>
          <a:ea typeface="+mn-ea"/>
          <a:cs typeface="+mn-cs"/>
        </a:defRPr>
      </a:lvl8pPr>
      <a:lvl9pPr marL="5120640" algn="l" defTabSz="1280160" rtl="0" eaLnBrk="1" latinLnBrk="0" hangingPunct="1">
        <a:defRPr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logo aspei lungo.png"/>
          <p:cNvPicPr/>
          <p:nvPr/>
        </p:nvPicPr>
        <p:blipFill>
          <a:blip r:embed="rId2" cstate="print"/>
          <a:stretch>
            <a:fillRect/>
          </a:stretch>
        </p:blipFill>
        <p:spPr>
          <a:xfrm>
            <a:off x="0" y="0"/>
            <a:ext cx="12801600" cy="966174"/>
          </a:xfrm>
          <a:prstGeom prst="rect">
            <a:avLst/>
          </a:prstGeom>
        </p:spPr>
      </p:pic>
      <p:sp>
        <p:nvSpPr>
          <p:cNvPr id="5" name="CasellaDiTesto 4"/>
          <p:cNvSpPr txBox="1"/>
          <p:nvPr/>
        </p:nvSpPr>
        <p:spPr>
          <a:xfrm>
            <a:off x="0" y="967480"/>
            <a:ext cx="11945416" cy="584775"/>
          </a:xfrm>
          <a:prstGeom prst="rect">
            <a:avLst/>
          </a:prstGeom>
          <a:noFill/>
        </p:spPr>
        <p:txBody>
          <a:bodyPr wrap="square" rtlCol="0">
            <a:spAutoFit/>
          </a:bodyPr>
          <a:lstStyle/>
          <a:p>
            <a:r>
              <a:rPr lang="it-IT" sz="1600" b="1" i="1" dirty="0" err="1" smtClean="0"/>
              <a:t>As.Pe.I.</a:t>
            </a:r>
            <a:r>
              <a:rPr lang="it-IT" sz="1600" b="1" i="1" dirty="0" smtClean="0"/>
              <a:t> Associazione Pedagogica Italiana </a:t>
            </a:r>
            <a:r>
              <a:rPr lang="it-IT" sz="1600" b="1" i="1" dirty="0" err="1" smtClean="0"/>
              <a:t>E.T.S.</a:t>
            </a:r>
            <a:r>
              <a:rPr lang="it-IT" sz="1600" b="1" i="1" dirty="0" smtClean="0"/>
              <a:t> Ente del Terzo Settore accreditato dal MIUR </a:t>
            </a:r>
            <a:r>
              <a:rPr lang="it-IT" sz="1600" b="1" i="1" dirty="0" err="1" smtClean="0"/>
              <a:t>SEZ</a:t>
            </a:r>
            <a:r>
              <a:rPr lang="it-IT" sz="1600" b="1" i="1" dirty="0" smtClean="0"/>
              <a:t>. di CATANIA</a:t>
            </a:r>
          </a:p>
          <a:p>
            <a:endParaRPr lang="it-IT" sz="1600" dirty="0"/>
          </a:p>
        </p:txBody>
      </p:sp>
      <p:sp>
        <p:nvSpPr>
          <p:cNvPr id="7" name="CasellaDiTesto 6"/>
          <p:cNvSpPr txBox="1"/>
          <p:nvPr/>
        </p:nvSpPr>
        <p:spPr>
          <a:xfrm>
            <a:off x="0" y="6888832"/>
            <a:ext cx="3592488" cy="1015663"/>
          </a:xfrm>
          <a:prstGeom prst="rect">
            <a:avLst/>
          </a:prstGeom>
          <a:noFill/>
        </p:spPr>
        <p:txBody>
          <a:bodyPr wrap="square" rtlCol="0">
            <a:spAutoFit/>
          </a:bodyPr>
          <a:lstStyle/>
          <a:p>
            <a:pPr algn="ctr"/>
            <a:r>
              <a:rPr lang="it-IT" sz="2000" b="1" dirty="0" smtClean="0"/>
              <a:t>Relatori</a:t>
            </a:r>
          </a:p>
          <a:p>
            <a:pPr algn="ctr"/>
            <a:r>
              <a:rPr lang="it-IT" sz="2000" i="1" dirty="0" smtClean="0"/>
              <a:t>Prof. Abramo Carmelo</a:t>
            </a:r>
          </a:p>
          <a:p>
            <a:pPr algn="ctr"/>
            <a:r>
              <a:rPr lang="it-IT" sz="2000" i="1" dirty="0" smtClean="0"/>
              <a:t>Dott.ssa Marina </a:t>
            </a:r>
            <a:r>
              <a:rPr lang="it-IT" sz="2000" i="1" dirty="0" err="1" smtClean="0"/>
              <a:t>Ciurcina</a:t>
            </a:r>
            <a:r>
              <a:rPr lang="it-IT" sz="2000" i="1" dirty="0" smtClean="0"/>
              <a:t> </a:t>
            </a:r>
          </a:p>
        </p:txBody>
      </p:sp>
      <p:sp>
        <p:nvSpPr>
          <p:cNvPr id="8" name="CasellaDiTesto 7"/>
          <p:cNvSpPr txBox="1"/>
          <p:nvPr/>
        </p:nvSpPr>
        <p:spPr>
          <a:xfrm>
            <a:off x="8561040" y="6816824"/>
            <a:ext cx="4240560" cy="1015663"/>
          </a:xfrm>
          <a:prstGeom prst="rect">
            <a:avLst/>
          </a:prstGeom>
          <a:noFill/>
        </p:spPr>
        <p:txBody>
          <a:bodyPr wrap="square" rtlCol="0">
            <a:spAutoFit/>
          </a:bodyPr>
          <a:lstStyle/>
          <a:p>
            <a:pPr algn="ctr"/>
            <a:r>
              <a:rPr lang="it-IT" sz="2000" b="1" dirty="0" smtClean="0"/>
              <a:t>Direttore Responsabile</a:t>
            </a:r>
          </a:p>
          <a:p>
            <a:pPr algn="ctr"/>
            <a:r>
              <a:rPr lang="it-IT" sz="2000" i="1" dirty="0" smtClean="0"/>
              <a:t>Presidente </a:t>
            </a:r>
            <a:r>
              <a:rPr lang="it-IT" sz="2000" i="1" dirty="0" err="1" smtClean="0"/>
              <a:t>As.Pe.I.</a:t>
            </a:r>
            <a:r>
              <a:rPr lang="it-IT" sz="2000" i="1" dirty="0" smtClean="0"/>
              <a:t> sez. di Catania </a:t>
            </a:r>
          </a:p>
          <a:p>
            <a:pPr algn="ctr"/>
            <a:r>
              <a:rPr lang="it-IT" sz="2000" i="1" dirty="0" smtClean="0"/>
              <a:t>Prof.ssa Vetri Fortunata Daniela</a:t>
            </a:r>
            <a:endParaRPr lang="it-IT" sz="2000" dirty="0"/>
          </a:p>
        </p:txBody>
      </p:sp>
      <p:sp>
        <p:nvSpPr>
          <p:cNvPr id="9" name="CasellaDiTesto 8"/>
          <p:cNvSpPr txBox="1"/>
          <p:nvPr/>
        </p:nvSpPr>
        <p:spPr>
          <a:xfrm>
            <a:off x="3808512" y="5016624"/>
            <a:ext cx="6696744" cy="1723549"/>
          </a:xfrm>
          <a:prstGeom prst="rect">
            <a:avLst/>
          </a:prstGeom>
          <a:noFill/>
        </p:spPr>
        <p:txBody>
          <a:bodyPr wrap="square" rtlCol="0">
            <a:spAutoFit/>
          </a:bodyPr>
          <a:lstStyle/>
          <a:p>
            <a:pPr algn="ctr"/>
            <a:r>
              <a:rPr lang="it-IT" sz="2800" dirty="0" smtClean="0"/>
              <a:t>21/22/26/28 </a:t>
            </a:r>
            <a:r>
              <a:rPr lang="it-IT" sz="2600" b="1" i="1" dirty="0" smtClean="0"/>
              <a:t>Febbraio e 2 Marzo 2018</a:t>
            </a:r>
            <a:endParaRPr lang="it-IT" sz="2600" b="1" dirty="0" smtClean="0"/>
          </a:p>
          <a:p>
            <a:pPr algn="ctr"/>
            <a:r>
              <a:rPr lang="it-IT" sz="2600" b="1" i="1" dirty="0" smtClean="0"/>
              <a:t>ore 15.00 - 20.00</a:t>
            </a:r>
            <a:endParaRPr lang="it-IT" sz="2600" b="1" dirty="0" smtClean="0"/>
          </a:p>
          <a:p>
            <a:pPr algn="ctr"/>
            <a:r>
              <a:rPr lang="it-IT" sz="2600" b="1" i="1" dirty="0" smtClean="0"/>
              <a:t>I.T. Archimede</a:t>
            </a:r>
            <a:endParaRPr lang="it-IT" sz="2600" b="1" dirty="0" smtClean="0"/>
          </a:p>
          <a:p>
            <a:pPr algn="ctr"/>
            <a:r>
              <a:rPr lang="it-IT" sz="2600" b="1" i="1" dirty="0" smtClean="0"/>
              <a:t>Viale Regina Margherita, 22, CT</a:t>
            </a:r>
            <a:endParaRPr lang="it-IT" sz="2600" b="1" dirty="0"/>
          </a:p>
        </p:txBody>
      </p:sp>
      <p:sp>
        <p:nvSpPr>
          <p:cNvPr id="10" name="CasellaDiTesto 9"/>
          <p:cNvSpPr txBox="1"/>
          <p:nvPr/>
        </p:nvSpPr>
        <p:spPr>
          <a:xfrm>
            <a:off x="0" y="7870810"/>
            <a:ext cx="12801600" cy="1754326"/>
          </a:xfrm>
          <a:prstGeom prst="rect">
            <a:avLst/>
          </a:prstGeom>
          <a:solidFill>
            <a:schemeClr val="accent6">
              <a:lumMod val="75000"/>
            </a:schemeClr>
          </a:solidFill>
          <a:ln>
            <a:solidFill>
              <a:srgbClr val="002060"/>
            </a:solidFill>
          </a:ln>
        </p:spPr>
        <p:txBody>
          <a:bodyPr wrap="square" rtlCol="0">
            <a:spAutoFit/>
          </a:bodyPr>
          <a:lstStyle/>
          <a:p>
            <a:r>
              <a:rPr lang="it-IT" sz="1800" b="1" dirty="0" smtClean="0"/>
              <a:t>Per partecipare bisogna inviare la </a:t>
            </a:r>
            <a:r>
              <a:rPr lang="it-IT" sz="1800" b="1" dirty="0" smtClean="0">
                <a:solidFill>
                  <a:srgbClr val="002060"/>
                </a:solidFill>
              </a:rPr>
              <a:t>scheda di iscrizione </a:t>
            </a:r>
            <a:r>
              <a:rPr lang="it-IT" sz="1800" b="1" dirty="0" smtClean="0"/>
              <a:t>entro il </a:t>
            </a:r>
            <a:r>
              <a:rPr lang="it-IT" sz="1800" b="1" dirty="0" smtClean="0">
                <a:solidFill>
                  <a:srgbClr val="002060"/>
                </a:solidFill>
              </a:rPr>
              <a:t>19 febbraio </a:t>
            </a:r>
            <a:r>
              <a:rPr lang="it-IT" sz="1800" b="1" dirty="0" smtClean="0"/>
              <a:t>al seguente indirizzo </a:t>
            </a:r>
            <a:r>
              <a:rPr lang="it-IT" sz="1800" b="1" dirty="0" err="1" smtClean="0"/>
              <a:t>email</a:t>
            </a:r>
            <a:r>
              <a:rPr lang="it-IT" sz="1800" b="1" dirty="0" smtClean="0"/>
              <a:t>:  </a:t>
            </a:r>
            <a:r>
              <a:rPr lang="it-IT" sz="1800" b="1" dirty="0" smtClean="0">
                <a:solidFill>
                  <a:srgbClr val="002060"/>
                </a:solidFill>
              </a:rPr>
              <a:t>segreteria@aspeict.it </a:t>
            </a:r>
            <a:r>
              <a:rPr lang="it-IT" sz="1800" b="1" dirty="0" smtClean="0"/>
              <a:t>e</a:t>
            </a:r>
            <a:r>
              <a:rPr lang="it-IT" sz="1800" b="1" dirty="0" smtClean="0">
                <a:solidFill>
                  <a:srgbClr val="FF0000"/>
                </a:solidFill>
              </a:rPr>
              <a:t> </a:t>
            </a:r>
            <a:r>
              <a:rPr lang="it-IT" sz="1800" b="1" dirty="0" smtClean="0"/>
              <a:t>per conoscenza a </a:t>
            </a:r>
            <a:r>
              <a:rPr lang="it-IT" sz="1800" b="1" dirty="0" smtClean="0">
                <a:solidFill>
                  <a:srgbClr val="002060"/>
                </a:solidFill>
              </a:rPr>
              <a:t>marina.ciurcina@gmail.com</a:t>
            </a:r>
          </a:p>
          <a:p>
            <a:r>
              <a:rPr lang="it-IT" sz="1800" b="1" dirty="0" smtClean="0"/>
              <a:t>Per maggiori informazioni visitare il sito</a:t>
            </a:r>
            <a:r>
              <a:rPr lang="it-IT" sz="1800" b="1" dirty="0" smtClean="0">
                <a:solidFill>
                  <a:srgbClr val="FF0000"/>
                </a:solidFill>
              </a:rPr>
              <a:t> </a:t>
            </a:r>
            <a:r>
              <a:rPr lang="it-IT" sz="1800" b="1" dirty="0" smtClean="0">
                <a:solidFill>
                  <a:srgbClr val="002060"/>
                </a:solidFill>
              </a:rPr>
              <a:t>www.aspeict.it </a:t>
            </a:r>
            <a:r>
              <a:rPr lang="it-IT" sz="1800" b="1" dirty="0" smtClean="0"/>
              <a:t>e contattare la </a:t>
            </a:r>
            <a:r>
              <a:rPr lang="it-IT" sz="1800" b="1" dirty="0" smtClean="0">
                <a:solidFill>
                  <a:srgbClr val="002060"/>
                </a:solidFill>
              </a:rPr>
              <a:t>Dott.ssa Ornella Di Mauro</a:t>
            </a:r>
            <a:r>
              <a:rPr lang="it-IT" sz="1800" b="1" dirty="0" smtClean="0"/>
              <a:t>:</a:t>
            </a:r>
          </a:p>
          <a:p>
            <a:r>
              <a:rPr lang="it-IT" sz="1800" b="1" u="sng" dirty="0" err="1" smtClean="0"/>
              <a:t>Email</a:t>
            </a:r>
            <a:r>
              <a:rPr lang="it-IT" sz="1800" b="1" dirty="0" smtClean="0"/>
              <a:t>: segreteria@aspeict.it</a:t>
            </a:r>
          </a:p>
          <a:p>
            <a:r>
              <a:rPr lang="it-IT" sz="1800" b="1" u="sng" dirty="0" smtClean="0"/>
              <a:t>Ricevimento</a:t>
            </a:r>
            <a:r>
              <a:rPr lang="it-IT" sz="1800" b="1" dirty="0" smtClean="0"/>
              <a:t>: giovedì, dalle ore 9.00 alle  ore 10.00, stanza n 4 Prof. Lentini, Dipartimento di Scienze della Formazione,Via Biblioteca n 4 Catania</a:t>
            </a:r>
            <a:r>
              <a:rPr lang="it-IT" sz="1800" dirty="0" smtClean="0"/>
              <a:t>. </a:t>
            </a:r>
            <a:endParaRPr lang="it-IT" sz="1800" dirty="0"/>
          </a:p>
        </p:txBody>
      </p:sp>
      <p:sp>
        <p:nvSpPr>
          <p:cNvPr id="17" name="Nastro perforato 16"/>
          <p:cNvSpPr/>
          <p:nvPr/>
        </p:nvSpPr>
        <p:spPr>
          <a:xfrm rot="630617">
            <a:off x="4827049" y="1811452"/>
            <a:ext cx="7539990" cy="2737935"/>
          </a:xfrm>
          <a:prstGeom prst="flowChartPunchedTap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prstTxWarp prst="textWave2">
              <a:avLst>
                <a:gd name="adj1" fmla="val 12500"/>
                <a:gd name="adj2" fmla="val -871"/>
              </a:avLst>
            </a:prstTxWarp>
          </a:bodyPr>
          <a:lstStyle/>
          <a:p>
            <a:pPr algn="ctr"/>
            <a:r>
              <a:rPr lang="it-IT" dirty="0" smtClean="0"/>
              <a:t>Corso di informatica di base</a:t>
            </a:r>
            <a:endParaRPr lang="it-IT" dirty="0"/>
          </a:p>
        </p:txBody>
      </p:sp>
      <p:pic>
        <p:nvPicPr>
          <p:cNvPr id="11" name="Immagine 10" descr="Corso-Informatica-Avanzato.png"/>
          <p:cNvPicPr>
            <a:picLocks noChangeAspect="1"/>
          </p:cNvPicPr>
          <p:nvPr/>
        </p:nvPicPr>
        <p:blipFill>
          <a:blip r:embed="rId3" cstate="print"/>
          <a:stretch>
            <a:fillRect/>
          </a:stretch>
        </p:blipFill>
        <p:spPr>
          <a:xfrm>
            <a:off x="0" y="2136304"/>
            <a:ext cx="4856744" cy="3784476"/>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p:cNvSpPr>
            <a:spLocks noChangeArrowheads="1"/>
          </p:cNvSpPr>
          <p:nvPr/>
        </p:nvSpPr>
        <p:spPr bwMode="auto">
          <a:xfrm>
            <a:off x="136104" y="840160"/>
            <a:ext cx="6192688" cy="8496944"/>
          </a:xfrm>
          <a:prstGeom prst="roundRect">
            <a:avLst>
              <a:gd name="adj" fmla="val 12208"/>
            </a:avLst>
          </a:prstGeom>
          <a:solidFill>
            <a:srgbClr val="FFFFFF"/>
          </a:solidFill>
          <a:ln w="63500" cmpd="thickThin">
            <a:solidFill>
              <a:srgbClr val="F79646"/>
            </a:solidFill>
            <a:round/>
            <a:headEnd/>
            <a:tailEnd/>
          </a:ln>
          <a:effectLst/>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buClrTx/>
              <a:buSzTx/>
              <a:buFontTx/>
              <a:buNone/>
              <a:tabLst/>
            </a:pPr>
            <a:endParaRPr kumimoji="0" lang="it-IT" sz="1200" b="1" i="1" u="none" strike="noStrike" cap="none" normalizeH="0" baseline="0" dirty="0" smtClean="0">
              <a:ln>
                <a:noFill/>
              </a:ln>
              <a:solidFill>
                <a:srgbClr val="C00000"/>
              </a:solidFill>
              <a:effectLst/>
              <a:cs typeface="Arial" pitchFamily="34" charset="0"/>
            </a:endParaRPr>
          </a:p>
          <a:p>
            <a:pPr marL="0" marR="0" lvl="0" indent="0" algn="just" defTabSz="914400" rtl="0" eaLnBrk="1" fontAlgn="base" latinLnBrk="0" hangingPunct="1">
              <a:lnSpc>
                <a:spcPct val="100000"/>
              </a:lnSpc>
              <a:spcBef>
                <a:spcPct val="0"/>
              </a:spcBef>
              <a:buClrTx/>
              <a:buSzTx/>
              <a:buFontTx/>
              <a:buNone/>
              <a:tabLst/>
            </a:pPr>
            <a:r>
              <a:rPr kumimoji="0" lang="it-IT" sz="1300" b="1" i="1" u="none" strike="noStrike" cap="none" normalizeH="0" baseline="0" dirty="0" smtClean="0">
                <a:ln>
                  <a:noFill/>
                </a:ln>
                <a:solidFill>
                  <a:srgbClr val="C00000"/>
                </a:solidFill>
                <a:effectLst/>
                <a:cs typeface="Arial" pitchFamily="34" charset="0"/>
              </a:rPr>
              <a:t>Finalità</a:t>
            </a:r>
          </a:p>
          <a:p>
            <a:pPr algn="just"/>
            <a:r>
              <a:rPr lang="it-IT" sz="1300" dirty="0" smtClean="0">
                <a:solidFill>
                  <a:srgbClr val="002060"/>
                </a:solidFill>
              </a:rPr>
              <a:t>Il corso si propone di fornire le competenze specifiche di base per imparare ad usare il computer. Tali competenze hanno lo scopo di consentire agli insegnanti di saper utilizzare il sistema operativo e utilizzare correttamente software fondamentali per qualunque tipo di lavoro, di realizzare documenti e creare presentazioni usate in ambito didattico che stimolino la partecipazione attiva degli alunni e facilitino i vari stili di apprendimento. </a:t>
            </a:r>
          </a:p>
          <a:p>
            <a:pPr algn="just"/>
            <a:r>
              <a:rPr lang="it-IT" sz="1300" dirty="0" smtClean="0">
                <a:solidFill>
                  <a:srgbClr val="002060"/>
                </a:solidFill>
              </a:rPr>
              <a:t> </a:t>
            </a:r>
            <a:endParaRPr kumimoji="0" lang="it-IT" altLang="zh-CN" sz="1300" b="0" i="0" u="none" strike="noStrike" cap="none" normalizeH="0" baseline="0" dirty="0" smtClean="0">
              <a:ln>
                <a:noFill/>
              </a:ln>
              <a:solidFill>
                <a:srgbClr val="002060"/>
              </a:solidFill>
              <a:effectLst/>
              <a:cs typeface="Arial" pitchFamily="34" charset="0"/>
            </a:endParaRPr>
          </a:p>
          <a:p>
            <a:pPr algn="just" defTabSz="914400" fontAlgn="base">
              <a:spcBef>
                <a:spcPct val="0"/>
              </a:spcBef>
            </a:pPr>
            <a:r>
              <a:rPr lang="it-IT" sz="1300" b="1" i="1" dirty="0" smtClean="0">
                <a:solidFill>
                  <a:srgbClr val="C00000"/>
                </a:solidFill>
                <a:cs typeface="Arial" pitchFamily="34" charset="0"/>
              </a:rPr>
              <a:t>Obiettivi</a:t>
            </a:r>
          </a:p>
          <a:p>
            <a:pPr lvl="0" algn="just"/>
            <a:r>
              <a:rPr lang="it-IT" sz="1300" dirty="0" smtClean="0">
                <a:solidFill>
                  <a:srgbClr val="002060"/>
                </a:solidFill>
              </a:rPr>
              <a:t>Il corso vuole fornire agli educatori e ai docenti di ogni ordine e grado una preparazione che consenta loro di conoscere i principali temi e problemi delle Tecnologie dell’Informazione e della Comunicazione, individuando competenze, metodi e strumenti di lavoro utili per migliorare l’efficacia del processo di insegnamento-apprendimento. Si punta, inoltre, ad approfondire le conoscenze sul concetto di uso delle nuove tecnologie applicate alla didattica come la capacità di saper usare strumenti e mezzi in uso oggi nella didattica. </a:t>
            </a:r>
          </a:p>
          <a:p>
            <a:pPr lvl="0" algn="just"/>
            <a:endParaRPr kumimoji="0" lang="it-IT" sz="1300" b="1" i="1" u="none" strike="noStrike" cap="none" normalizeH="0" baseline="0" dirty="0" smtClean="0">
              <a:ln>
                <a:noFill/>
              </a:ln>
              <a:solidFill>
                <a:srgbClr val="002060"/>
              </a:solidFill>
              <a:effectLst/>
              <a:cs typeface="Arial" pitchFamily="34" charset="0"/>
            </a:endParaRPr>
          </a:p>
          <a:p>
            <a:pPr lvl="0" algn="just"/>
            <a:r>
              <a:rPr kumimoji="0" lang="it-IT" sz="1300" b="1" i="1" u="none" strike="noStrike" cap="none" normalizeH="0" baseline="0" dirty="0" smtClean="0">
                <a:ln>
                  <a:noFill/>
                </a:ln>
                <a:solidFill>
                  <a:srgbClr val="C00000"/>
                </a:solidFill>
                <a:effectLst/>
                <a:cs typeface="Arial" pitchFamily="34" charset="0"/>
              </a:rPr>
              <a:t>Metodologia</a:t>
            </a:r>
          </a:p>
          <a:p>
            <a:pPr algn="just"/>
            <a:r>
              <a:rPr lang="it-IT" sz="1300" dirty="0" smtClean="0">
                <a:solidFill>
                  <a:srgbClr val="002060"/>
                </a:solidFill>
              </a:rPr>
              <a:t>Partendo da esercitazioni guidate, nel corso verranno analizzate le peculiarità delle risorse didattiche e delle modalità di apprendimento </a:t>
            </a:r>
            <a:r>
              <a:rPr lang="it-IT" sz="1300" dirty="0" err="1" smtClean="0">
                <a:solidFill>
                  <a:srgbClr val="002060"/>
                </a:solidFill>
              </a:rPr>
              <a:t>laboratoriale</a:t>
            </a:r>
            <a:r>
              <a:rPr lang="it-IT" sz="1300" dirty="0" smtClean="0">
                <a:solidFill>
                  <a:srgbClr val="002060"/>
                </a:solidFill>
              </a:rPr>
              <a:t>, utilizzando la metodologia del cooperative/</a:t>
            </a:r>
            <a:r>
              <a:rPr lang="it-IT" sz="1300" dirty="0" err="1" smtClean="0">
                <a:solidFill>
                  <a:srgbClr val="002060"/>
                </a:solidFill>
              </a:rPr>
              <a:t>learning</a:t>
            </a:r>
            <a:r>
              <a:rPr lang="it-IT" sz="1300" dirty="0" smtClean="0">
                <a:solidFill>
                  <a:srgbClr val="002060"/>
                </a:solidFill>
              </a:rPr>
              <a:t> e del </a:t>
            </a:r>
            <a:r>
              <a:rPr lang="it-IT" sz="1300" dirty="0" err="1" smtClean="0">
                <a:solidFill>
                  <a:srgbClr val="002060"/>
                </a:solidFill>
              </a:rPr>
              <a:t>peer</a:t>
            </a:r>
            <a:r>
              <a:rPr lang="it-IT" sz="1300" dirty="0" smtClean="0">
                <a:solidFill>
                  <a:srgbClr val="002060"/>
                </a:solidFill>
              </a:rPr>
              <a:t> </a:t>
            </a:r>
            <a:r>
              <a:rPr lang="it-IT" sz="1300" dirty="0" err="1" smtClean="0">
                <a:solidFill>
                  <a:srgbClr val="002060"/>
                </a:solidFill>
              </a:rPr>
              <a:t>to</a:t>
            </a:r>
            <a:r>
              <a:rPr lang="it-IT" sz="1300" dirty="0" smtClean="0">
                <a:solidFill>
                  <a:srgbClr val="002060"/>
                </a:solidFill>
              </a:rPr>
              <a:t> </a:t>
            </a:r>
            <a:r>
              <a:rPr lang="it-IT" sz="1300" dirty="0" err="1" smtClean="0">
                <a:solidFill>
                  <a:srgbClr val="002060"/>
                </a:solidFill>
              </a:rPr>
              <a:t>peer</a:t>
            </a:r>
            <a:r>
              <a:rPr lang="it-IT" sz="1300" dirty="0" smtClean="0">
                <a:solidFill>
                  <a:srgbClr val="002060"/>
                </a:solidFill>
              </a:rPr>
              <a:t>. Nel quadro teorico della didattica attiva, verrà dato rilievo all’analisi della </a:t>
            </a:r>
            <a:r>
              <a:rPr lang="it-IT" sz="1300" dirty="0" err="1" smtClean="0">
                <a:solidFill>
                  <a:srgbClr val="002060"/>
                </a:solidFill>
              </a:rPr>
              <a:t>flipped</a:t>
            </a:r>
            <a:r>
              <a:rPr lang="it-IT" sz="1300" dirty="0" smtClean="0">
                <a:solidFill>
                  <a:srgbClr val="002060"/>
                </a:solidFill>
              </a:rPr>
              <a:t> </a:t>
            </a:r>
            <a:r>
              <a:rPr lang="it-IT" sz="1300" dirty="0" err="1" smtClean="0">
                <a:solidFill>
                  <a:srgbClr val="002060"/>
                </a:solidFill>
              </a:rPr>
              <a:t>classeroom</a:t>
            </a:r>
            <a:r>
              <a:rPr lang="it-IT" sz="1300" dirty="0" smtClean="0">
                <a:solidFill>
                  <a:srgbClr val="002060"/>
                </a:solidFill>
              </a:rPr>
              <a:t>, con particolare riferimento agli strumenti digitali e alle piattaforme che consentono le suddette metodologie. Il corso sarà caratterizzato da lezioni partecipate, attraverso tecniche di riproduzione operativa (esercitazioni) e tecniche </a:t>
            </a:r>
            <a:r>
              <a:rPr lang="it-IT" sz="1300" dirty="0" err="1" smtClean="0">
                <a:solidFill>
                  <a:srgbClr val="002060"/>
                </a:solidFill>
              </a:rPr>
              <a:t>simulative</a:t>
            </a:r>
            <a:r>
              <a:rPr lang="it-IT" sz="1300" dirty="0" smtClean="0">
                <a:solidFill>
                  <a:srgbClr val="002060"/>
                </a:solidFill>
              </a:rPr>
              <a:t>. </a:t>
            </a:r>
            <a:endParaRPr kumimoji="0" lang="it-IT" sz="1300" b="1" i="1" u="none" strike="noStrike" cap="none" normalizeH="0" baseline="0" dirty="0" smtClean="0">
              <a:ln>
                <a:noFill/>
              </a:ln>
              <a:solidFill>
                <a:srgbClr val="C00000"/>
              </a:solidFill>
              <a:effectLst/>
              <a:cs typeface="Arial" pitchFamily="34" charset="0"/>
            </a:endParaRPr>
          </a:p>
          <a:p>
            <a:pPr marL="0" marR="0" lvl="0" indent="0" algn="just" defTabSz="914400" rtl="0" eaLnBrk="1" fontAlgn="base" latinLnBrk="0" hangingPunct="1">
              <a:lnSpc>
                <a:spcPct val="100000"/>
              </a:lnSpc>
              <a:spcBef>
                <a:spcPct val="0"/>
              </a:spcBef>
              <a:buClrTx/>
              <a:buSzTx/>
              <a:buFontTx/>
              <a:buNone/>
              <a:tabLst/>
            </a:pPr>
            <a:endParaRPr kumimoji="0" lang="it-IT" sz="1300" b="1" i="1" u="none" strike="noStrike" cap="none" normalizeH="0" baseline="0" dirty="0" smtClean="0">
              <a:ln>
                <a:noFill/>
              </a:ln>
              <a:solidFill>
                <a:srgbClr val="C00000"/>
              </a:solidFill>
              <a:effectLst/>
              <a:cs typeface="Arial" pitchFamily="34" charset="0"/>
            </a:endParaRPr>
          </a:p>
          <a:p>
            <a:pPr marL="0" marR="0" lvl="0" indent="0" algn="just" defTabSz="914400" rtl="0" eaLnBrk="1" fontAlgn="base" latinLnBrk="0" hangingPunct="1">
              <a:lnSpc>
                <a:spcPct val="100000"/>
              </a:lnSpc>
              <a:spcBef>
                <a:spcPct val="0"/>
              </a:spcBef>
              <a:buClrTx/>
              <a:buSzTx/>
              <a:buFontTx/>
              <a:buNone/>
              <a:tabLst/>
            </a:pPr>
            <a:r>
              <a:rPr kumimoji="0" lang="it-IT" sz="1300" b="1" i="1" u="none" strike="noStrike" cap="none" normalizeH="0" baseline="0" dirty="0" smtClean="0">
                <a:ln>
                  <a:noFill/>
                </a:ln>
                <a:solidFill>
                  <a:srgbClr val="C00000"/>
                </a:solidFill>
                <a:effectLst/>
                <a:cs typeface="Arial" pitchFamily="34" charset="0"/>
              </a:rPr>
              <a:t>Programma dei lavori</a:t>
            </a:r>
          </a:p>
          <a:p>
            <a:r>
              <a:rPr lang="it-IT" sz="1300" dirty="0" smtClean="0">
                <a:solidFill>
                  <a:srgbClr val="002060"/>
                </a:solidFill>
              </a:rPr>
              <a:t>Il corso prevede una durata totale di </a:t>
            </a:r>
            <a:r>
              <a:rPr lang="it-IT" sz="1300" b="1" dirty="0" smtClean="0">
                <a:solidFill>
                  <a:srgbClr val="002060"/>
                </a:solidFill>
              </a:rPr>
              <a:t>25 ore </a:t>
            </a:r>
            <a:r>
              <a:rPr lang="it-IT" sz="1300" dirty="0" smtClean="0">
                <a:solidFill>
                  <a:srgbClr val="002060"/>
                </a:solidFill>
              </a:rPr>
              <a:t>suddivise in 5 incontri di 5 ore ciascuno; </a:t>
            </a:r>
            <a:r>
              <a:rPr lang="it-IT" sz="1300" b="1" dirty="0" smtClean="0">
                <a:solidFill>
                  <a:srgbClr val="002060"/>
                </a:solidFill>
              </a:rPr>
              <a:t>quattro incontri in presenza ed uno online </a:t>
            </a:r>
          </a:p>
          <a:p>
            <a:r>
              <a:rPr lang="it-IT" sz="1300" dirty="0" smtClean="0">
                <a:solidFill>
                  <a:srgbClr val="002060"/>
                </a:solidFill>
              </a:rPr>
              <a:t>Di seguito i contenuti del programma formativo:</a:t>
            </a:r>
          </a:p>
          <a:p>
            <a:pPr>
              <a:buFont typeface="Arial" pitchFamily="34" charset="0"/>
              <a:buChar char="•"/>
            </a:pPr>
            <a:r>
              <a:rPr lang="it-IT" sz="1300" dirty="0" smtClean="0">
                <a:solidFill>
                  <a:srgbClr val="002060"/>
                </a:solidFill>
              </a:rPr>
              <a:t>Elementi che costituiscono un </a:t>
            </a:r>
            <a:r>
              <a:rPr lang="it-IT" sz="1300" dirty="0" err="1" smtClean="0">
                <a:solidFill>
                  <a:srgbClr val="002060"/>
                </a:solidFill>
              </a:rPr>
              <a:t>pc</a:t>
            </a:r>
            <a:r>
              <a:rPr lang="it-IT" sz="1300" dirty="0" smtClean="0">
                <a:solidFill>
                  <a:srgbClr val="002060"/>
                </a:solidFill>
              </a:rPr>
              <a:t> – Unità interne – Unità di Input ed Output</a:t>
            </a:r>
          </a:p>
          <a:p>
            <a:pPr>
              <a:buFont typeface="Arial" pitchFamily="34" charset="0"/>
              <a:buChar char="•"/>
            </a:pPr>
            <a:r>
              <a:rPr lang="it-IT" sz="1300" dirty="0" smtClean="0">
                <a:solidFill>
                  <a:srgbClr val="002060"/>
                </a:solidFill>
              </a:rPr>
              <a:t>I Sistemi Operativi – Il sistema operativo Windows e le sue versioni</a:t>
            </a:r>
          </a:p>
          <a:p>
            <a:pPr>
              <a:buFont typeface="Arial" pitchFamily="34" charset="0"/>
              <a:buChar char="•"/>
            </a:pPr>
            <a:r>
              <a:rPr lang="it-IT" sz="1300" dirty="0" smtClean="0">
                <a:solidFill>
                  <a:srgbClr val="002060"/>
                </a:solidFill>
              </a:rPr>
              <a:t>Gestione del sistema operativo – Uso del Mouse e della Tastiera </a:t>
            </a:r>
          </a:p>
          <a:p>
            <a:pPr>
              <a:buFont typeface="Arial" pitchFamily="34" charset="0"/>
              <a:buChar char="•"/>
            </a:pPr>
            <a:r>
              <a:rPr lang="it-IT" sz="1300" dirty="0" smtClean="0">
                <a:solidFill>
                  <a:srgbClr val="002060"/>
                </a:solidFill>
              </a:rPr>
              <a:t>La gestione delle cartelle e dei file – Il “Copia ed Incolla”</a:t>
            </a:r>
          </a:p>
          <a:p>
            <a:pPr>
              <a:buFont typeface="Arial" pitchFamily="34" charset="0"/>
              <a:buChar char="•"/>
            </a:pPr>
            <a:r>
              <a:rPr lang="it-IT" sz="1300" dirty="0" smtClean="0">
                <a:solidFill>
                  <a:srgbClr val="002060"/>
                </a:solidFill>
              </a:rPr>
              <a:t>Creare un semplice documento di testo con Blocco Note.</a:t>
            </a:r>
          </a:p>
          <a:p>
            <a:pPr>
              <a:buFont typeface="Arial" pitchFamily="34" charset="0"/>
              <a:buChar char="•"/>
            </a:pPr>
            <a:r>
              <a:rPr lang="it-IT" sz="1300" dirty="0" smtClean="0">
                <a:solidFill>
                  <a:srgbClr val="002060"/>
                </a:solidFill>
              </a:rPr>
              <a:t>I vari tipi di software. </a:t>
            </a:r>
          </a:p>
          <a:p>
            <a:pPr>
              <a:buFont typeface="Arial" pitchFamily="34" charset="0"/>
              <a:buChar char="•"/>
            </a:pPr>
            <a:r>
              <a:rPr lang="it-IT" sz="1300" dirty="0" smtClean="0">
                <a:solidFill>
                  <a:srgbClr val="002060"/>
                </a:solidFill>
              </a:rPr>
              <a:t>Navigare su internet. Vari tipi di browser. Gestione delle opzioni del browser.</a:t>
            </a:r>
          </a:p>
          <a:p>
            <a:pPr>
              <a:buFont typeface="Arial" pitchFamily="34" charset="0"/>
              <a:buChar char="•"/>
            </a:pPr>
            <a:r>
              <a:rPr lang="it-IT" sz="1300" dirty="0" smtClean="0">
                <a:solidFill>
                  <a:srgbClr val="002060"/>
                </a:solidFill>
              </a:rPr>
              <a:t>Registrarsi e creare un account su un social network.</a:t>
            </a:r>
          </a:p>
          <a:p>
            <a:pPr>
              <a:buFont typeface="Arial" pitchFamily="34" charset="0"/>
              <a:buChar char="•"/>
            </a:pPr>
            <a:r>
              <a:rPr lang="it-IT" sz="1300" dirty="0" smtClean="0">
                <a:solidFill>
                  <a:srgbClr val="002060"/>
                </a:solidFill>
              </a:rPr>
              <a:t>Interazione fra il cellulare (</a:t>
            </a:r>
            <a:r>
              <a:rPr lang="it-IT" sz="1300" dirty="0" err="1" smtClean="0">
                <a:solidFill>
                  <a:srgbClr val="002060"/>
                </a:solidFill>
              </a:rPr>
              <a:t>smartphone</a:t>
            </a:r>
            <a:r>
              <a:rPr lang="it-IT" sz="1300" dirty="0" smtClean="0">
                <a:solidFill>
                  <a:srgbClr val="002060"/>
                </a:solidFill>
              </a:rPr>
              <a:t>) e il computer. </a:t>
            </a:r>
          </a:p>
          <a:p>
            <a:endParaRPr lang="it-IT" sz="1300" dirty="0" smtClean="0">
              <a:solidFill>
                <a:srgbClr val="002060"/>
              </a:solidFill>
            </a:endParaRPr>
          </a:p>
          <a:p>
            <a:endParaRPr lang="it-IT" sz="1400" b="1" dirty="0" smtClean="0">
              <a:solidFill>
                <a:srgbClr val="002060"/>
              </a:solidFill>
            </a:endParaRPr>
          </a:p>
          <a:p>
            <a:r>
              <a:rPr lang="it-IT" sz="1400" dirty="0" smtClean="0">
                <a:solidFill>
                  <a:srgbClr val="002060"/>
                </a:solidFill>
              </a:rPr>
              <a:t> </a:t>
            </a:r>
          </a:p>
          <a:p>
            <a:pPr algn="just"/>
            <a:endParaRPr lang="it-IT" sz="1400" dirty="0" smtClean="0">
              <a:solidFill>
                <a:srgbClr val="002060"/>
              </a:solidFill>
            </a:endParaRPr>
          </a:p>
          <a:p>
            <a:pPr algn="just"/>
            <a:endParaRPr lang="it-IT" sz="1400" dirty="0" smtClean="0">
              <a:solidFill>
                <a:srgbClr val="002060"/>
              </a:solidFill>
            </a:endParaRPr>
          </a:p>
          <a:p>
            <a:pPr algn="just"/>
            <a:endParaRPr lang="it-IT" sz="1400" dirty="0" smtClean="0">
              <a:solidFill>
                <a:srgbClr val="002060"/>
              </a:solidFill>
            </a:endParaRPr>
          </a:p>
          <a:p>
            <a:pPr algn="just"/>
            <a:endParaRPr lang="it-IT" sz="1400" dirty="0" smtClean="0">
              <a:solidFill>
                <a:srgbClr val="002060"/>
              </a:solidFill>
            </a:endParaRPr>
          </a:p>
          <a:p>
            <a:pPr algn="just">
              <a:buFont typeface="Arial" pitchFamily="34" charset="0"/>
              <a:buChar char="•"/>
            </a:pPr>
            <a:endParaRPr lang="it-IT" sz="1400" dirty="0" smtClean="0">
              <a:solidFill>
                <a:srgbClr val="002060"/>
              </a:solidFill>
            </a:endParaRPr>
          </a:p>
          <a:p>
            <a:pPr marL="0" marR="0" lvl="0" indent="0" algn="just" defTabSz="914400" rtl="0" eaLnBrk="1" fontAlgn="base" latinLnBrk="0" hangingPunct="1">
              <a:lnSpc>
                <a:spcPct val="100000"/>
              </a:lnSpc>
              <a:spcBef>
                <a:spcPct val="0"/>
              </a:spcBef>
              <a:buClrTx/>
              <a:buSzTx/>
              <a:buFont typeface="Arial" pitchFamily="34" charset="0"/>
              <a:buChar char="•"/>
              <a:tabLst/>
            </a:pPr>
            <a:endParaRPr kumimoji="0" lang="it-IT" sz="1400" b="1" i="1" u="none" strike="noStrike" cap="none" normalizeH="0" baseline="0" dirty="0" smtClean="0">
              <a:ln>
                <a:noFill/>
              </a:ln>
              <a:solidFill>
                <a:srgbClr val="002060"/>
              </a:solidFill>
              <a:effectLst/>
              <a:cs typeface="Arial" pitchFamily="34" charset="0"/>
            </a:endParaRPr>
          </a:p>
        </p:txBody>
      </p:sp>
      <p:sp>
        <p:nvSpPr>
          <p:cNvPr id="2051" name="AutoShape 3"/>
          <p:cNvSpPr>
            <a:spLocks noChangeArrowheads="1"/>
          </p:cNvSpPr>
          <p:nvPr/>
        </p:nvSpPr>
        <p:spPr bwMode="auto">
          <a:xfrm>
            <a:off x="6472808" y="840160"/>
            <a:ext cx="6128592" cy="8496944"/>
          </a:xfrm>
          <a:prstGeom prst="roundRect">
            <a:avLst>
              <a:gd name="adj" fmla="val 12208"/>
            </a:avLst>
          </a:prstGeom>
          <a:solidFill>
            <a:srgbClr val="FFFFFF"/>
          </a:solidFill>
          <a:ln w="63500" cmpd="thickThin">
            <a:solidFill>
              <a:srgbClr val="F79646"/>
            </a:solidFill>
            <a:round/>
            <a:headEnd/>
            <a:tailEnd/>
          </a:ln>
          <a:effectLst/>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buClrTx/>
              <a:buSzTx/>
              <a:buFontTx/>
              <a:buNone/>
              <a:tabLst/>
            </a:pPr>
            <a:endParaRPr kumimoji="0" lang="it-IT" sz="1200" b="1" i="0" u="none" strike="noStrike" cap="none" normalizeH="0" baseline="0" dirty="0" smtClean="0">
              <a:ln>
                <a:noFill/>
              </a:ln>
              <a:solidFill>
                <a:srgbClr val="C00000"/>
              </a:solidFill>
              <a:effectLst/>
              <a:cs typeface="Arial" pitchFamily="34" charset="0"/>
            </a:endParaRPr>
          </a:p>
          <a:p>
            <a:pPr>
              <a:buFont typeface="Arial" pitchFamily="34" charset="0"/>
              <a:buChar char="•"/>
            </a:pPr>
            <a:endParaRPr lang="it-IT" sz="1300" dirty="0" smtClean="0">
              <a:solidFill>
                <a:srgbClr val="002060"/>
              </a:solidFill>
            </a:endParaRPr>
          </a:p>
          <a:p>
            <a:pPr>
              <a:buFont typeface="Arial" pitchFamily="34" charset="0"/>
              <a:buChar char="•"/>
            </a:pPr>
            <a:r>
              <a:rPr lang="it-IT" sz="1300" dirty="0" smtClean="0">
                <a:solidFill>
                  <a:srgbClr val="002060"/>
                </a:solidFill>
              </a:rPr>
              <a:t>Creare e modificare un documento di testo con Word. La formattazione. La creazione di tabelle in un documento e la loro gestione.</a:t>
            </a:r>
          </a:p>
          <a:p>
            <a:pPr>
              <a:buFont typeface="Arial" pitchFamily="34" charset="0"/>
              <a:buChar char="•"/>
            </a:pPr>
            <a:r>
              <a:rPr lang="it-IT" sz="1300" dirty="0" smtClean="0">
                <a:solidFill>
                  <a:srgbClr val="002060"/>
                </a:solidFill>
              </a:rPr>
              <a:t>Creare un modello per il Curriculum Professionale con Word.</a:t>
            </a:r>
          </a:p>
          <a:p>
            <a:pPr>
              <a:buFont typeface="Arial" pitchFamily="34" charset="0"/>
              <a:buChar char="•"/>
            </a:pPr>
            <a:r>
              <a:rPr lang="it-IT" sz="1300" dirty="0" smtClean="0">
                <a:solidFill>
                  <a:srgbClr val="002060"/>
                </a:solidFill>
              </a:rPr>
              <a:t>Gli strumenti di presentazione. Creare una presentazione con </a:t>
            </a:r>
            <a:r>
              <a:rPr lang="it-IT" sz="1300" dirty="0" err="1" smtClean="0">
                <a:solidFill>
                  <a:srgbClr val="002060"/>
                </a:solidFill>
              </a:rPr>
              <a:t>Power-Point</a:t>
            </a:r>
            <a:r>
              <a:rPr lang="it-IT" sz="1300" dirty="0" smtClean="0">
                <a:solidFill>
                  <a:srgbClr val="002060"/>
                </a:solidFill>
              </a:rPr>
              <a:t>.</a:t>
            </a:r>
          </a:p>
          <a:p>
            <a:pPr>
              <a:buFont typeface="Arial" pitchFamily="34" charset="0"/>
              <a:buChar char="•"/>
            </a:pPr>
            <a:r>
              <a:rPr lang="it-IT" sz="1300" dirty="0" smtClean="0">
                <a:solidFill>
                  <a:srgbClr val="002060"/>
                </a:solidFill>
              </a:rPr>
              <a:t>Le </a:t>
            </a:r>
            <a:r>
              <a:rPr lang="it-IT" sz="1300" dirty="0" err="1" smtClean="0">
                <a:solidFill>
                  <a:srgbClr val="002060"/>
                </a:solidFill>
              </a:rPr>
              <a:t>slides</a:t>
            </a:r>
            <a:r>
              <a:rPr lang="it-IT" sz="1300" dirty="0" smtClean="0">
                <a:solidFill>
                  <a:srgbClr val="002060"/>
                </a:solidFill>
              </a:rPr>
              <a:t> e il loro layout. Inserire testo e disegni in una slide. Inserire animazioni e suoni in una slide. </a:t>
            </a:r>
          </a:p>
          <a:p>
            <a:pPr>
              <a:buFont typeface="Arial" pitchFamily="34" charset="0"/>
              <a:buChar char="•"/>
            </a:pPr>
            <a:r>
              <a:rPr lang="it-IT" sz="1300" dirty="0" smtClean="0">
                <a:solidFill>
                  <a:srgbClr val="002060"/>
                </a:solidFill>
              </a:rPr>
              <a:t>Creare una storia/fiaba con </a:t>
            </a:r>
            <a:r>
              <a:rPr lang="it-IT" sz="1300" dirty="0" err="1" smtClean="0">
                <a:solidFill>
                  <a:srgbClr val="002060"/>
                </a:solidFill>
              </a:rPr>
              <a:t>Power-point</a:t>
            </a:r>
            <a:r>
              <a:rPr lang="it-IT" sz="1300" dirty="0" smtClean="0">
                <a:solidFill>
                  <a:srgbClr val="002060"/>
                </a:solidFill>
              </a:rPr>
              <a:t> (</a:t>
            </a:r>
            <a:r>
              <a:rPr lang="it-IT" sz="1300" dirty="0" err="1" smtClean="0">
                <a:solidFill>
                  <a:srgbClr val="002060"/>
                </a:solidFill>
              </a:rPr>
              <a:t>storytelling</a:t>
            </a:r>
            <a:r>
              <a:rPr lang="it-IT" sz="1300" dirty="0" smtClean="0">
                <a:solidFill>
                  <a:srgbClr val="002060"/>
                </a:solidFill>
              </a:rPr>
              <a:t>).</a:t>
            </a:r>
            <a:endParaRPr lang="it-IT" sz="1300" b="1" dirty="0" smtClean="0">
              <a:solidFill>
                <a:srgbClr val="002060"/>
              </a:solidFill>
              <a:cs typeface="Arial" pitchFamily="34" charset="0"/>
            </a:endParaRPr>
          </a:p>
          <a:p>
            <a:endParaRPr lang="it-IT" sz="1300" b="1" dirty="0" smtClean="0">
              <a:solidFill>
                <a:srgbClr val="C00000"/>
              </a:solidFill>
              <a:cs typeface="Arial" pitchFamily="34" charset="0"/>
            </a:endParaRPr>
          </a:p>
          <a:p>
            <a:pPr lvl="0" algn="just"/>
            <a:r>
              <a:rPr lang="it-IT" sz="1300" b="1" dirty="0" smtClean="0">
                <a:solidFill>
                  <a:srgbClr val="C00000"/>
                </a:solidFill>
                <a:cs typeface="Arial" pitchFamily="34" charset="0"/>
              </a:rPr>
              <a:t>Mappatura delle competenze </a:t>
            </a:r>
          </a:p>
          <a:p>
            <a:r>
              <a:rPr lang="it-IT" sz="1300" dirty="0" smtClean="0">
                <a:solidFill>
                  <a:srgbClr val="002060"/>
                </a:solidFill>
              </a:rPr>
              <a:t>Con il corso si vuole favorire lo sviluppo delle seguenti competenze e abilità:</a:t>
            </a:r>
          </a:p>
          <a:p>
            <a:pPr>
              <a:buFont typeface="Arial" pitchFamily="34" charset="0"/>
              <a:buChar char="•"/>
            </a:pPr>
            <a:r>
              <a:rPr lang="it-IT" sz="1300" dirty="0" smtClean="0">
                <a:solidFill>
                  <a:srgbClr val="002060"/>
                </a:solidFill>
              </a:rPr>
              <a:t>Imparare ad usare il Sistema Operativo di un computer</a:t>
            </a:r>
          </a:p>
          <a:p>
            <a:pPr>
              <a:buFont typeface="Arial" pitchFamily="34" charset="0"/>
              <a:buChar char="•"/>
            </a:pPr>
            <a:r>
              <a:rPr lang="it-IT" sz="1300" dirty="0" smtClean="0">
                <a:solidFill>
                  <a:srgbClr val="002060"/>
                </a:solidFill>
              </a:rPr>
              <a:t>Imparare a navigare in Internet utilizzando diversi tipi di browser</a:t>
            </a:r>
          </a:p>
          <a:p>
            <a:pPr>
              <a:buFont typeface="Arial" pitchFamily="34" charset="0"/>
              <a:buChar char="•"/>
            </a:pPr>
            <a:r>
              <a:rPr lang="it-IT" sz="1300" dirty="0" smtClean="0">
                <a:solidFill>
                  <a:srgbClr val="002060"/>
                </a:solidFill>
              </a:rPr>
              <a:t>Utilizzare attraverso il web alcuni strumenti per il social network</a:t>
            </a:r>
          </a:p>
          <a:p>
            <a:pPr>
              <a:buFont typeface="Arial" pitchFamily="34" charset="0"/>
              <a:buChar char="•"/>
            </a:pPr>
            <a:r>
              <a:rPr lang="it-IT" sz="1300" dirty="0" smtClean="0">
                <a:solidFill>
                  <a:srgbClr val="002060"/>
                </a:solidFill>
              </a:rPr>
              <a:t>Imparare ad utilizzare un software di “Word </a:t>
            </a:r>
            <a:r>
              <a:rPr lang="it-IT" sz="1300" dirty="0" err="1" smtClean="0">
                <a:solidFill>
                  <a:srgbClr val="002060"/>
                </a:solidFill>
              </a:rPr>
              <a:t>Processor</a:t>
            </a:r>
            <a:r>
              <a:rPr lang="it-IT" sz="1300" dirty="0" smtClean="0">
                <a:solidFill>
                  <a:srgbClr val="002060"/>
                </a:solidFill>
              </a:rPr>
              <a:t>”.</a:t>
            </a:r>
          </a:p>
          <a:p>
            <a:pPr>
              <a:buFont typeface="Arial" pitchFamily="34" charset="0"/>
              <a:buChar char="•"/>
            </a:pPr>
            <a:r>
              <a:rPr lang="it-IT" sz="1300" dirty="0" smtClean="0">
                <a:solidFill>
                  <a:srgbClr val="002060"/>
                </a:solidFill>
              </a:rPr>
              <a:t>Imparare ad usare un software di “Office </a:t>
            </a:r>
            <a:r>
              <a:rPr lang="it-IT" sz="1300" dirty="0" err="1" smtClean="0">
                <a:solidFill>
                  <a:srgbClr val="002060"/>
                </a:solidFill>
              </a:rPr>
              <a:t>Presentation</a:t>
            </a:r>
            <a:r>
              <a:rPr lang="it-IT" sz="1300" dirty="0" smtClean="0">
                <a:solidFill>
                  <a:srgbClr val="002060"/>
                </a:solidFill>
              </a:rPr>
              <a:t>”</a:t>
            </a:r>
            <a:endParaRPr lang="it-IT" sz="1300" b="1" i="1" dirty="0" smtClean="0">
              <a:solidFill>
                <a:srgbClr val="002060"/>
              </a:solidFill>
              <a:cs typeface="Arial" pitchFamily="34" charset="0"/>
            </a:endParaRPr>
          </a:p>
          <a:p>
            <a:pPr lvl="0"/>
            <a:endParaRPr lang="it-IT" sz="1300" b="1" i="1" dirty="0" smtClean="0">
              <a:solidFill>
                <a:srgbClr val="C00000"/>
              </a:solidFill>
              <a:cs typeface="Arial" pitchFamily="34" charset="0"/>
            </a:endParaRPr>
          </a:p>
          <a:p>
            <a:pPr lvl="0"/>
            <a:r>
              <a:rPr lang="it-IT" sz="1300" b="1" i="1" dirty="0" smtClean="0">
                <a:solidFill>
                  <a:srgbClr val="C00000"/>
                </a:solidFill>
                <a:cs typeface="Arial" pitchFamily="34" charset="0"/>
              </a:rPr>
              <a:t>Destinatari</a:t>
            </a:r>
            <a:endParaRPr lang="it-IT" sz="1300" dirty="0" smtClean="0">
              <a:solidFill>
                <a:srgbClr val="002060"/>
              </a:solidFill>
            </a:endParaRPr>
          </a:p>
          <a:p>
            <a:r>
              <a:rPr lang="it-IT" sz="1300" dirty="0" smtClean="0">
                <a:solidFill>
                  <a:srgbClr val="002060"/>
                </a:solidFill>
              </a:rPr>
              <a:t>Il corso è rivolto a laureandi, laureati e professionisti che operano nell’area dei processi educativi e formativi e ai docenti di ogni ordine e grado.</a:t>
            </a:r>
          </a:p>
          <a:p>
            <a:r>
              <a:rPr lang="it-IT" sz="1300" dirty="0" smtClean="0">
                <a:solidFill>
                  <a:srgbClr val="002060"/>
                </a:solidFill>
              </a:rPr>
              <a:t>Numero minino di iscritti 12, numero massimo 20.</a:t>
            </a:r>
          </a:p>
          <a:p>
            <a:endParaRPr lang="it-IT" sz="1300" b="1" i="1" dirty="0" smtClean="0">
              <a:solidFill>
                <a:srgbClr val="C00000"/>
              </a:solidFill>
            </a:endParaRPr>
          </a:p>
          <a:p>
            <a:r>
              <a:rPr lang="it-IT" sz="1300" b="1" i="1" dirty="0" smtClean="0">
                <a:solidFill>
                  <a:srgbClr val="C00000"/>
                </a:solidFill>
              </a:rPr>
              <a:t>Date e luogo</a:t>
            </a:r>
          </a:p>
          <a:p>
            <a:r>
              <a:rPr lang="it-IT" sz="1300" dirty="0" smtClean="0">
                <a:solidFill>
                  <a:srgbClr val="002060"/>
                </a:solidFill>
              </a:rPr>
              <a:t>Il corso si terrà, dalle ore </a:t>
            </a:r>
            <a:r>
              <a:rPr lang="it-IT" sz="1300" b="1" dirty="0" smtClean="0">
                <a:solidFill>
                  <a:srgbClr val="002060"/>
                </a:solidFill>
              </a:rPr>
              <a:t>15.00</a:t>
            </a:r>
            <a:r>
              <a:rPr lang="it-IT" sz="1300" dirty="0" smtClean="0">
                <a:solidFill>
                  <a:srgbClr val="002060"/>
                </a:solidFill>
              </a:rPr>
              <a:t> alle ore </a:t>
            </a:r>
            <a:r>
              <a:rPr lang="it-IT" sz="1300" b="1" dirty="0" smtClean="0">
                <a:solidFill>
                  <a:srgbClr val="002060"/>
                </a:solidFill>
              </a:rPr>
              <a:t>20.00,</a:t>
            </a:r>
            <a:r>
              <a:rPr lang="it-IT" sz="1300" dirty="0" smtClean="0">
                <a:solidFill>
                  <a:srgbClr val="002060"/>
                </a:solidFill>
              </a:rPr>
              <a:t> presso i locali dell'</a:t>
            </a:r>
            <a:r>
              <a:rPr lang="it-IT" sz="1300" b="1" dirty="0" smtClean="0">
                <a:solidFill>
                  <a:srgbClr val="002060"/>
                </a:solidFill>
              </a:rPr>
              <a:t>I.T. Archimede</a:t>
            </a:r>
            <a:r>
              <a:rPr lang="it-IT" sz="1300" dirty="0" smtClean="0">
                <a:solidFill>
                  <a:srgbClr val="002060"/>
                </a:solidFill>
              </a:rPr>
              <a:t>, Viale Regina Margherita n. 22, Catania. Il corso 5 incontri: </a:t>
            </a:r>
            <a:r>
              <a:rPr lang="it-IT" sz="1300" b="1" dirty="0" smtClean="0">
                <a:solidFill>
                  <a:srgbClr val="002060"/>
                </a:solidFill>
              </a:rPr>
              <a:t>quattro incontri in presenza (21/22/26/28 Febbraio 2018) ed un incontro online (2 Marzo 2018). </a:t>
            </a:r>
          </a:p>
          <a:p>
            <a:endParaRPr lang="it-IT" sz="1300" dirty="0" smtClean="0">
              <a:solidFill>
                <a:srgbClr val="002060"/>
              </a:solidFill>
            </a:endParaRPr>
          </a:p>
          <a:p>
            <a:r>
              <a:rPr lang="it-IT" sz="1300" dirty="0" smtClean="0">
                <a:solidFill>
                  <a:srgbClr val="002060"/>
                </a:solidFill>
              </a:rPr>
              <a:t> </a:t>
            </a:r>
            <a:r>
              <a:rPr lang="it-IT" sz="1300" b="1" i="1" dirty="0" smtClean="0">
                <a:solidFill>
                  <a:srgbClr val="C00000"/>
                </a:solidFill>
              </a:rPr>
              <a:t>Costo</a:t>
            </a:r>
          </a:p>
          <a:p>
            <a:r>
              <a:rPr lang="it-IT" sz="1300" dirty="0" smtClean="0">
                <a:solidFill>
                  <a:srgbClr val="002060"/>
                </a:solidFill>
              </a:rPr>
              <a:t>Il corso prevede un costo di </a:t>
            </a:r>
            <a:r>
              <a:rPr lang="it-IT" sz="1300" b="1" dirty="0" smtClean="0">
                <a:solidFill>
                  <a:srgbClr val="002060"/>
                </a:solidFill>
              </a:rPr>
              <a:t>euro 50.00 euro per i soci </a:t>
            </a:r>
            <a:r>
              <a:rPr lang="it-IT" sz="1300" b="1" dirty="0" err="1" smtClean="0">
                <a:solidFill>
                  <a:srgbClr val="002060"/>
                </a:solidFill>
              </a:rPr>
              <a:t>As.Pe.I</a:t>
            </a:r>
            <a:r>
              <a:rPr lang="it-IT" sz="1300" b="1" dirty="0" smtClean="0">
                <a:solidFill>
                  <a:srgbClr val="002060"/>
                </a:solidFill>
              </a:rPr>
              <a:t> </a:t>
            </a:r>
            <a:r>
              <a:rPr lang="it-IT" sz="1300" dirty="0" smtClean="0">
                <a:solidFill>
                  <a:srgbClr val="002060"/>
                </a:solidFill>
              </a:rPr>
              <a:t>e di </a:t>
            </a:r>
            <a:r>
              <a:rPr lang="it-IT" sz="1300" b="1" dirty="0" smtClean="0">
                <a:solidFill>
                  <a:srgbClr val="002060"/>
                </a:solidFill>
              </a:rPr>
              <a:t>euro 100.00 per i non soci </a:t>
            </a:r>
            <a:r>
              <a:rPr lang="it-IT" sz="1300" b="1" dirty="0" err="1" smtClean="0">
                <a:solidFill>
                  <a:srgbClr val="002060"/>
                </a:solidFill>
              </a:rPr>
              <a:t>As.Pe.I</a:t>
            </a:r>
            <a:r>
              <a:rPr lang="it-IT" sz="1300" dirty="0" err="1" smtClean="0">
                <a:solidFill>
                  <a:srgbClr val="002060"/>
                </a:solidFill>
              </a:rPr>
              <a:t>.</a:t>
            </a:r>
            <a:r>
              <a:rPr lang="it-IT" sz="1300" dirty="0" smtClean="0">
                <a:solidFill>
                  <a:srgbClr val="002060"/>
                </a:solidFill>
              </a:rPr>
              <a:t> </a:t>
            </a:r>
            <a:r>
              <a:rPr lang="it-IT" sz="1300" b="1" dirty="0" smtClean="0">
                <a:solidFill>
                  <a:srgbClr val="002060"/>
                </a:solidFill>
              </a:rPr>
              <a:t>I docenti possono usufruire del</a:t>
            </a:r>
            <a:r>
              <a:rPr lang="it-IT" sz="1300" dirty="0" smtClean="0">
                <a:solidFill>
                  <a:srgbClr val="002060"/>
                </a:solidFill>
              </a:rPr>
              <a:t> </a:t>
            </a:r>
            <a:r>
              <a:rPr lang="it-IT" sz="1300" b="1" i="1" dirty="0" smtClean="0">
                <a:solidFill>
                  <a:srgbClr val="002060"/>
                </a:solidFill>
              </a:rPr>
              <a:t>bonus docenti</a:t>
            </a:r>
            <a:r>
              <a:rPr lang="it-IT" sz="1300" dirty="0" smtClean="0">
                <a:solidFill>
                  <a:srgbClr val="002060"/>
                </a:solidFill>
              </a:rPr>
              <a:t>, compilando ed inoltrando lo stesso, prima dell’inizio delle attività, al seguente indirizzo e-mail </a:t>
            </a:r>
            <a:r>
              <a:rPr lang="it-IT" sz="1300" b="1" dirty="0" smtClean="0">
                <a:solidFill>
                  <a:srgbClr val="C00000"/>
                </a:solidFill>
              </a:rPr>
              <a:t>segreteria@aspeict.it</a:t>
            </a:r>
          </a:p>
          <a:p>
            <a:pPr marL="0" marR="0" lvl="0" indent="0" algn="just" defTabSz="914400" rtl="0" eaLnBrk="1" fontAlgn="base" latinLnBrk="0" hangingPunct="1">
              <a:lnSpc>
                <a:spcPct val="100000"/>
              </a:lnSpc>
              <a:spcBef>
                <a:spcPct val="0"/>
              </a:spcBef>
              <a:buClrTx/>
              <a:buSzTx/>
              <a:buFontTx/>
              <a:buNone/>
              <a:tabLst/>
            </a:pPr>
            <a:endParaRPr lang="it-IT" sz="1300" b="1" dirty="0" smtClean="0">
              <a:solidFill>
                <a:srgbClr val="002060"/>
              </a:solidFill>
              <a:cs typeface="Arial" pitchFamily="34" charset="0"/>
            </a:endParaRPr>
          </a:p>
          <a:p>
            <a:pPr marL="0" marR="0" lvl="0" indent="0" algn="just" defTabSz="914400" rtl="0" eaLnBrk="1" fontAlgn="base" latinLnBrk="0" hangingPunct="1">
              <a:lnSpc>
                <a:spcPct val="100000"/>
              </a:lnSpc>
              <a:spcBef>
                <a:spcPct val="0"/>
              </a:spcBef>
              <a:buClrTx/>
              <a:buSzTx/>
              <a:buFontTx/>
              <a:buNone/>
              <a:tabLst/>
            </a:pPr>
            <a:r>
              <a:rPr kumimoji="0" lang="it-IT" sz="1300" b="1" i="0" u="none" strike="noStrike" cap="none" normalizeH="0" baseline="0" dirty="0" smtClean="0">
                <a:ln>
                  <a:noFill/>
                </a:ln>
                <a:solidFill>
                  <a:srgbClr val="002060"/>
                </a:solidFill>
                <a:effectLst/>
                <a:cs typeface="Arial" pitchFamily="34" charset="0"/>
              </a:rPr>
              <a:t>COME COMPILARE IL BONUS</a:t>
            </a:r>
          </a:p>
          <a:p>
            <a:pPr marL="0" marR="0" lvl="0" indent="0" algn="just" defTabSz="914400" rtl="0" eaLnBrk="1" fontAlgn="base" latinLnBrk="0" hangingPunct="1">
              <a:lnSpc>
                <a:spcPct val="100000"/>
              </a:lnSpc>
              <a:spcBef>
                <a:spcPct val="0"/>
              </a:spcBef>
              <a:buClrTx/>
              <a:buSzTx/>
              <a:buFontTx/>
              <a:buNone/>
              <a:tabLst/>
            </a:pPr>
            <a:r>
              <a:rPr kumimoji="0" lang="it-IT" sz="1300" b="0" i="0" u="none" strike="noStrike" cap="none" normalizeH="0" baseline="0" smtClean="0">
                <a:ln>
                  <a:noFill/>
                </a:ln>
                <a:solidFill>
                  <a:srgbClr val="002060"/>
                </a:solidFill>
                <a:effectLst/>
                <a:cs typeface="Arial" pitchFamily="34" charset="0"/>
              </a:rPr>
              <a:t>-  dove </a:t>
            </a:r>
            <a:r>
              <a:rPr kumimoji="0" lang="it-IT" sz="1300" b="0" i="0" u="none" strike="noStrike" cap="none" normalizeH="0" baseline="0" dirty="0" smtClean="0">
                <a:ln>
                  <a:noFill/>
                </a:ln>
                <a:solidFill>
                  <a:srgbClr val="002060"/>
                </a:solidFill>
                <a:effectLst/>
                <a:cs typeface="Arial" pitchFamily="34" charset="0"/>
              </a:rPr>
              <a:t>spendere i buoni </a:t>
            </a:r>
            <a:endParaRPr kumimoji="0" lang="it-IT" sz="1300" b="1" i="0" u="none" strike="noStrike" cap="none" normalizeH="0" baseline="0" dirty="0" smtClean="0">
              <a:ln>
                <a:noFill/>
              </a:ln>
              <a:solidFill>
                <a:srgbClr val="002060"/>
              </a:solidFill>
              <a:effectLst/>
              <a:cs typeface="Arial" pitchFamily="34" charset="0"/>
            </a:endParaRPr>
          </a:p>
          <a:p>
            <a:pPr marL="0" marR="0" lvl="0" indent="0" algn="just" defTabSz="914400" rtl="0" eaLnBrk="1" fontAlgn="base" latinLnBrk="0" hangingPunct="1">
              <a:lnSpc>
                <a:spcPct val="100000"/>
              </a:lnSpc>
              <a:spcBef>
                <a:spcPct val="0"/>
              </a:spcBef>
              <a:buClrTx/>
              <a:buSzTx/>
              <a:buFontTx/>
              <a:buNone/>
              <a:tabLst/>
            </a:pPr>
            <a:r>
              <a:rPr kumimoji="0" lang="it-IT" sz="1300" b="0" i="0" u="none" strike="noStrike" cap="none" normalizeH="0" baseline="0" dirty="0" smtClean="0">
                <a:ln>
                  <a:noFill/>
                </a:ln>
                <a:solidFill>
                  <a:srgbClr val="002060"/>
                </a:solidFill>
                <a:effectLst/>
                <a:cs typeface="Arial" pitchFamily="34" charset="0"/>
              </a:rPr>
              <a:t>-  fisico </a:t>
            </a:r>
          </a:p>
          <a:p>
            <a:pPr marL="0" marR="0" lvl="0" indent="0" algn="just" defTabSz="914400" rtl="0" eaLnBrk="1" fontAlgn="base" latinLnBrk="0" hangingPunct="1">
              <a:lnSpc>
                <a:spcPct val="100000"/>
              </a:lnSpc>
              <a:spcBef>
                <a:spcPct val="0"/>
              </a:spcBef>
              <a:buClrTx/>
              <a:buSzTx/>
              <a:buFontTx/>
              <a:buNone/>
              <a:tabLst/>
            </a:pPr>
            <a:r>
              <a:rPr kumimoji="0" lang="it-IT" sz="1300" b="0" i="0" u="none" strike="noStrike" cap="none" normalizeH="0" baseline="0" dirty="0" smtClean="0">
                <a:ln>
                  <a:noFill/>
                </a:ln>
                <a:solidFill>
                  <a:srgbClr val="002060"/>
                </a:solidFill>
                <a:effectLst/>
                <a:cs typeface="Arial" pitchFamily="34" charset="0"/>
              </a:rPr>
              <a:t>-  formazione e aggiornamento </a:t>
            </a:r>
          </a:p>
          <a:p>
            <a:pPr marL="0" marR="0" lvl="0" indent="0" algn="just" defTabSz="914400" rtl="0" eaLnBrk="1" fontAlgn="base" latinLnBrk="0" hangingPunct="1">
              <a:lnSpc>
                <a:spcPct val="100000"/>
              </a:lnSpc>
              <a:spcBef>
                <a:spcPct val="0"/>
              </a:spcBef>
              <a:buClrTx/>
              <a:buSzTx/>
              <a:buFontTx/>
              <a:buNone/>
              <a:tabLst/>
            </a:pPr>
            <a:r>
              <a:rPr kumimoji="0" lang="it-IT" sz="1300" b="0" i="0" u="none" strike="noStrike" cap="none" normalizeH="0" baseline="0" dirty="0" smtClean="0">
                <a:ln>
                  <a:noFill/>
                </a:ln>
                <a:solidFill>
                  <a:srgbClr val="002060"/>
                </a:solidFill>
                <a:effectLst/>
                <a:cs typeface="Arial" pitchFamily="34" charset="0"/>
              </a:rPr>
              <a:t>-  Percorsi formativi ed istituzioni scolastiche </a:t>
            </a:r>
          </a:p>
          <a:p>
            <a:pPr marL="0" marR="0" lvl="0" indent="0" algn="just" defTabSz="914400" rtl="0" eaLnBrk="1" fontAlgn="base" latinLnBrk="0" hangingPunct="1">
              <a:lnSpc>
                <a:spcPct val="100000"/>
              </a:lnSpc>
              <a:spcBef>
                <a:spcPct val="0"/>
              </a:spcBef>
              <a:buClrTx/>
              <a:buSzTx/>
              <a:buFontTx/>
              <a:buNone/>
              <a:tabLst/>
            </a:pPr>
            <a:r>
              <a:rPr kumimoji="0" lang="it-IT" sz="1300" b="0" i="0" u="none" strike="noStrike" cap="none" normalizeH="0" baseline="0" dirty="0" smtClean="0">
                <a:ln>
                  <a:noFill/>
                </a:ln>
                <a:solidFill>
                  <a:srgbClr val="002060"/>
                </a:solidFill>
                <a:effectLst/>
                <a:cs typeface="Arial" pitchFamily="34" charset="0"/>
              </a:rPr>
              <a:t> - Importo buono</a:t>
            </a:r>
          </a:p>
          <a:p>
            <a:pPr marL="0" marR="0" lvl="0" indent="0" algn="l" defTabSz="914400" rtl="0" eaLnBrk="1" fontAlgn="base" latinLnBrk="0" hangingPunct="1">
              <a:lnSpc>
                <a:spcPct val="100000"/>
              </a:lnSpc>
              <a:spcBef>
                <a:spcPct val="0"/>
              </a:spcBef>
              <a:buClrTx/>
              <a:buSzTx/>
              <a:buFontTx/>
              <a:buNone/>
              <a:tabLst/>
            </a:pPr>
            <a:endParaRPr kumimoji="0" lang="it-IT" sz="1800" b="0" i="0" u="none" strike="noStrike" cap="none" normalizeH="0" baseline="0" dirty="0" smtClean="0">
              <a:ln>
                <a:noFill/>
              </a:ln>
              <a:solidFill>
                <a:schemeClr val="tx1"/>
              </a:solidFill>
              <a:effectLst/>
              <a:cs typeface="Arial" pitchFamily="34" charset="0"/>
            </a:endParaRPr>
          </a:p>
        </p:txBody>
      </p:sp>
      <p:sp>
        <p:nvSpPr>
          <p:cNvPr id="6" name="CasellaDiTesto 5"/>
          <p:cNvSpPr txBox="1"/>
          <p:nvPr/>
        </p:nvSpPr>
        <p:spPr>
          <a:xfrm>
            <a:off x="4672608" y="0"/>
            <a:ext cx="3456384" cy="477054"/>
          </a:xfrm>
          <a:prstGeom prst="rect">
            <a:avLst/>
          </a:prstGeom>
          <a:solidFill>
            <a:schemeClr val="accent6">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it-IT" b="1" dirty="0" smtClean="0">
                <a:solidFill>
                  <a:srgbClr val="002060"/>
                </a:solidFill>
              </a:rPr>
              <a:t>PROGRAMMA</a:t>
            </a:r>
            <a:endParaRPr lang="it-IT" b="1" dirty="0">
              <a:solidFill>
                <a:srgbClr val="00206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225</TotalTime>
  <Words>682</Words>
  <Application>Microsoft Office PowerPoint</Application>
  <PresentationFormat>Formato A3 (297x420 mm)</PresentationFormat>
  <Paragraphs>78</Paragraphs>
  <Slides>2</Slides>
  <Notes>0</Notes>
  <HiddenSlides>0</HiddenSlides>
  <MMClips>0</MMClips>
  <ScaleCrop>false</ScaleCrop>
  <HeadingPairs>
    <vt:vector size="4" baseType="variant">
      <vt:variant>
        <vt:lpstr>Tema</vt:lpstr>
      </vt:variant>
      <vt:variant>
        <vt:i4>1</vt:i4>
      </vt:variant>
      <vt:variant>
        <vt:lpstr>Titoli diapositive</vt:lpstr>
      </vt:variant>
      <vt:variant>
        <vt:i4>2</vt:i4>
      </vt:variant>
    </vt:vector>
  </HeadingPairs>
  <TitlesOfParts>
    <vt:vector size="3" baseType="lpstr">
      <vt:lpstr>Tema di Office</vt:lpstr>
      <vt:lpstr>Diapositiva 1</vt:lpstr>
      <vt:lpstr>Diapositiva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Ornella Di Mauro</dc:creator>
  <cp:lastModifiedBy>Istituto Tecnico Industriale Archimede</cp:lastModifiedBy>
  <cp:revision>31</cp:revision>
  <dcterms:created xsi:type="dcterms:W3CDTF">2018-01-06T18:58:44Z</dcterms:created>
  <dcterms:modified xsi:type="dcterms:W3CDTF">2018-02-02T09:31:32Z</dcterms:modified>
</cp:coreProperties>
</file>