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4" r:id="rId2"/>
    <p:sldId id="273" r:id="rId3"/>
    <p:sldId id="269" r:id="rId4"/>
    <p:sldId id="270" r:id="rId5"/>
    <p:sldId id="272" r:id="rId6"/>
    <p:sldId id="265" r:id="rId7"/>
    <p:sldId id="267" r:id="rId8"/>
    <p:sldId id="271" r:id="rId9"/>
    <p:sldId id="275" r:id="rId10"/>
    <p:sldId id="266" r:id="rId11"/>
    <p:sldId id="278" r:id="rId12"/>
    <p:sldId id="279" r:id="rId13"/>
    <p:sldId id="277" r:id="rId14"/>
    <p:sldId id="276"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16 - Υπότιτλος"/>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164884427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p>
        </p:txBody>
      </p:sp>
      <p:sp>
        <p:nvSpPr>
          <p:cNvPr id="3" name="2 - Θέση περιεχομένου"/>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8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2 - Θέση κειμένου"/>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18088615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p>
            <a:r>
              <a:rPr lang="en-US"/>
              <a:t>Click to edit Master title style</a:t>
            </a:r>
          </a:p>
        </p:txBody>
      </p:sp>
      <p:sp>
        <p:nvSpPr>
          <p:cNvPr id="3" name="2 - Θέση περιεχομένου"/>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 Θέση περιεχομένου"/>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7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552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28042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6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2 - Θέση κειμένου"/>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3 - Θέση περιεχομένου"/>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49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8" name="7 - Ελεύθερη σχεδίαση"/>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1028" name="8 - Θέση τίτλου"/>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l-GR" altLang="en-US"/>
              <a:t>Kλικ για επεξεργασία του τίτλου</a:t>
            </a:r>
            <a:endParaRPr lang="en-US" altLang="en-US"/>
          </a:p>
        </p:txBody>
      </p:sp>
      <p:sp>
        <p:nvSpPr>
          <p:cNvPr id="1029" name="29 - Θέση κειμένου"/>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grpSp>
        <p:nvGrpSpPr>
          <p:cNvPr id="1030" name="1 - Ομάδα"/>
          <p:cNvGrpSpPr>
            <a:grpSpLocks/>
          </p:cNvGrpSpPr>
          <p:nvPr/>
        </p:nvGrpSpPr>
        <p:grpSpPr bwMode="auto">
          <a:xfrm>
            <a:off x="-25399" y="203200"/>
            <a:ext cx="12240684"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grpSp>
      <p:pic>
        <p:nvPicPr>
          <p:cNvPr id="14" name="13 - Εικόνα" descr="image.jpg"/>
          <p:cNvPicPr>
            <a:picLocks noChangeAspect="1"/>
          </p:cNvPicPr>
          <p:nvPr/>
        </p:nvPicPr>
        <p:blipFill>
          <a:blip r:embed="rId10" cstate="print"/>
          <a:stretch>
            <a:fillRect/>
          </a:stretch>
        </p:blipFill>
        <p:spPr>
          <a:xfrm>
            <a:off x="2" y="0"/>
            <a:ext cx="1103445" cy="620688"/>
          </a:xfrm>
          <a:prstGeom prst="rect">
            <a:avLst/>
          </a:prstGeom>
          <a:ln>
            <a:noFill/>
          </a:ln>
          <a:effectLst>
            <a:softEdge rad="112500"/>
          </a:effectLst>
        </p:spPr>
      </p:pic>
      <p:pic>
        <p:nvPicPr>
          <p:cNvPr id="1032" name="14 - Εικόνα" descr="LOGO ETWINNING TRANSPARENT cop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943168" y="6175376"/>
            <a:ext cx="124883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0197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genial.ly/" TargetMode="External"/><Relationship Id="rId7" Type="http://schemas.openxmlformats.org/officeDocument/2006/relationships/hyperlink" Target="https://www.storyjumper.com/" TargetMode="External"/><Relationship Id="rId2" Type="http://schemas.openxmlformats.org/officeDocument/2006/relationships/hyperlink" Target="https://writing-world.com/" TargetMode="External"/><Relationship Id="rId1" Type="http://schemas.openxmlformats.org/officeDocument/2006/relationships/slideLayout" Target="../slideLayouts/slideLayout5.xml"/><Relationship Id="rId6" Type="http://schemas.openxmlformats.org/officeDocument/2006/relationships/hyperlink" Target="https://vocaroo.com/" TargetMode="External"/><Relationship Id="rId5" Type="http://schemas.openxmlformats.org/officeDocument/2006/relationships/hyperlink" Target="https://www.voki.com/" TargetMode="External"/><Relationship Id="rId4" Type="http://schemas.openxmlformats.org/officeDocument/2006/relationships/hyperlink" Target="https://www.easel.l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sway.office.com/Gv0GEJ2WgOWp0Hxx?ref=email" TargetMode="Externa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butterflyfish-fish-tropical-460423/"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874890"/>
            <a:ext cx="10468864" cy="1828800"/>
          </a:xfrm>
        </p:spPr>
        <p:txBody>
          <a:bodyPr>
            <a:normAutofit/>
          </a:bodyPr>
          <a:lstStyle/>
          <a:p>
            <a:r>
              <a:rPr lang="en-US" sz="4800" dirty="0"/>
              <a:t>"Reuse school objects, create new toys"</a:t>
            </a:r>
            <a:endParaRPr lang="fr-BE" sz="4800" dirty="0"/>
          </a:p>
        </p:txBody>
      </p:sp>
      <p:sp>
        <p:nvSpPr>
          <p:cNvPr id="3" name="Subtitle 2"/>
          <p:cNvSpPr>
            <a:spLocks noGrp="1"/>
          </p:cNvSpPr>
          <p:nvPr>
            <p:ph type="subTitle" idx="1"/>
          </p:nvPr>
        </p:nvSpPr>
        <p:spPr>
          <a:xfrm>
            <a:off x="711200" y="3228535"/>
            <a:ext cx="10472928" cy="2754575"/>
          </a:xfrm>
        </p:spPr>
        <p:txBody>
          <a:bodyPr/>
          <a:lstStyle/>
          <a:p>
            <a:r>
              <a:rPr lang="fr-BE" dirty="0"/>
              <a:t>ICS.  « FALCONE »  </a:t>
            </a:r>
          </a:p>
          <a:p>
            <a:r>
              <a:rPr lang="fr-BE" dirty="0"/>
              <a:t>SAN GIOVANNI LA PUNTA – CATANIA </a:t>
            </a:r>
          </a:p>
          <a:p>
            <a:r>
              <a:rPr lang="fr-BE" dirty="0"/>
              <a:t>ITALY</a:t>
            </a:r>
          </a:p>
          <a:p>
            <a:endParaRPr lang="fr-BE" dirty="0"/>
          </a:p>
          <a:p>
            <a:r>
              <a:rPr lang="fr-BE" dirty="0"/>
              <a:t>Prof. Irene </a:t>
            </a:r>
            <a:r>
              <a:rPr lang="fr-BE" dirty="0" err="1"/>
              <a:t>Confalone</a:t>
            </a:r>
            <a:endParaRPr lang="fr-BE" dirty="0"/>
          </a:p>
        </p:txBody>
      </p:sp>
    </p:spTree>
    <p:extLst>
      <p:ext uri="{BB962C8B-B14F-4D97-AF65-F5344CB8AC3E}">
        <p14:creationId xmlns:p14="http://schemas.microsoft.com/office/powerpoint/2010/main" val="375868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68" y="-73820"/>
            <a:ext cx="10972800" cy="1143000"/>
          </a:xfrm>
        </p:spPr>
        <p:txBody>
          <a:bodyPr/>
          <a:lstStyle/>
          <a:p>
            <a:r>
              <a:rPr lang="fr-BE" dirty="0" err="1"/>
              <a:t>Activities</a:t>
            </a:r>
            <a:endParaRPr lang="fr-BE" dirty="0"/>
          </a:p>
        </p:txBody>
      </p:sp>
      <p:sp>
        <p:nvSpPr>
          <p:cNvPr id="5" name="Content Placeholder 4"/>
          <p:cNvSpPr>
            <a:spLocks noGrp="1"/>
          </p:cNvSpPr>
          <p:nvPr>
            <p:ph sz="quarter" idx="2"/>
          </p:nvPr>
        </p:nvSpPr>
        <p:spPr>
          <a:xfrm>
            <a:off x="609600" y="2514600"/>
            <a:ext cx="10476089" cy="3845720"/>
          </a:xfrm>
        </p:spPr>
        <p:txBody>
          <a:bodyPr/>
          <a:lstStyle/>
          <a:p>
            <a:r>
              <a:rPr lang="en-US" sz="2000" dirty="0"/>
              <a:t>The students  are divided in 2 teams): </a:t>
            </a:r>
            <a:br>
              <a:rPr lang="en-US" sz="2000" dirty="0"/>
            </a:br>
            <a:r>
              <a:rPr lang="en-US" sz="2000" dirty="0"/>
              <a:t>Teams of different age (youngest and eldest). Each team worked on different activities</a:t>
            </a:r>
            <a:br>
              <a:rPr lang="en-US" sz="2000" dirty="0"/>
            </a:br>
            <a:r>
              <a:rPr lang="en-US" sz="2000" dirty="0"/>
              <a:t>Each team :one creating the new toys ,the eldest creating the instruments.</a:t>
            </a:r>
            <a:br>
              <a:rPr lang="en-US" sz="2000" dirty="0"/>
            </a:br>
            <a:r>
              <a:rPr lang="en-US" sz="2000" dirty="0"/>
              <a:t>• Review vocabulary terms dealing with their topic (• Collect informative material )</a:t>
            </a:r>
            <a:br>
              <a:rPr lang="en-US" sz="2000" dirty="0"/>
            </a:br>
            <a:r>
              <a:rPr lang="en-US" sz="2000" dirty="0"/>
              <a:t>• Invited experts and visit organizations dealing with the topic</a:t>
            </a:r>
            <a:br>
              <a:rPr lang="en-US" sz="2000" dirty="0"/>
            </a:br>
            <a:r>
              <a:rPr lang="en-US" sz="2000" dirty="0"/>
              <a:t>• Make experiments to understand better the type of pollution they are dealing with </a:t>
            </a:r>
          </a:p>
          <a:p>
            <a:r>
              <a:rPr lang="en-US" sz="2000" dirty="0"/>
              <a:t>• </a:t>
            </a:r>
            <a:r>
              <a:rPr lang="en-US" sz="2000" dirty="0">
                <a:highlight>
                  <a:srgbClr val="FFFF00"/>
                </a:highlight>
              </a:rPr>
              <a:t>Agree on specific activities and campaigns that students can organize locally</a:t>
            </a:r>
            <a:br>
              <a:rPr lang="en-US" sz="2000" dirty="0"/>
            </a:br>
            <a:endParaRPr lang="fr-BE" sz="2000" dirty="0"/>
          </a:p>
          <a:p>
            <a:endParaRPr lang="fr-BE" sz="1600" dirty="0"/>
          </a:p>
        </p:txBody>
      </p:sp>
    </p:spTree>
    <p:extLst>
      <p:ext uri="{BB962C8B-B14F-4D97-AF65-F5344CB8AC3E}">
        <p14:creationId xmlns:p14="http://schemas.microsoft.com/office/powerpoint/2010/main" val="320369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5111B-35EF-4546-A18D-A128E6231924}"/>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76E0646F-A85A-4BC6-B3D0-EB51D79E7552}"/>
              </a:ext>
            </a:extLst>
          </p:cNvPr>
          <p:cNvSpPr>
            <a:spLocks noGrp="1"/>
          </p:cNvSpPr>
          <p:nvPr>
            <p:ph type="body" idx="1"/>
          </p:nvPr>
        </p:nvSpPr>
        <p:spPr/>
        <p:txBody>
          <a:bodyPr/>
          <a:lstStyle/>
          <a:p>
            <a:endParaRPr lang="it-IT"/>
          </a:p>
        </p:txBody>
      </p:sp>
      <p:sp>
        <p:nvSpPr>
          <p:cNvPr id="4" name="Segnaposto testo 3">
            <a:extLst>
              <a:ext uri="{FF2B5EF4-FFF2-40B4-BE49-F238E27FC236}">
                <a16:creationId xmlns:a16="http://schemas.microsoft.com/office/drawing/2014/main" id="{8E761F62-5C69-43A1-9AE4-BF20D0E97228}"/>
              </a:ext>
            </a:extLst>
          </p:cNvPr>
          <p:cNvSpPr>
            <a:spLocks noGrp="1"/>
          </p:cNvSpPr>
          <p:nvPr>
            <p:ph type="body" sz="half" idx="3"/>
          </p:nvPr>
        </p:nvSpPr>
        <p:spPr/>
        <p:txBody>
          <a:bodyPr/>
          <a:lstStyle/>
          <a:p>
            <a:endParaRPr lang="it-IT"/>
          </a:p>
        </p:txBody>
      </p:sp>
      <p:pic>
        <p:nvPicPr>
          <p:cNvPr id="8" name="Segnaposto contenuto 7" descr="Immagine che contiene testo, segnale, gioco, tavolo&#10;&#10;Descrizione generata automaticamente">
            <a:extLst>
              <a:ext uri="{FF2B5EF4-FFF2-40B4-BE49-F238E27FC236}">
                <a16:creationId xmlns:a16="http://schemas.microsoft.com/office/drawing/2014/main" id="{6944B39E-7DBB-44DB-8839-C984C8E0EA1C}"/>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09599" y="670144"/>
            <a:ext cx="5386388" cy="2301656"/>
          </a:xfrm>
        </p:spPr>
      </p:pic>
      <p:pic>
        <p:nvPicPr>
          <p:cNvPr id="10" name="Segnaposto contenuto 9" descr="Immagine che contiene testo&#10;&#10;Descrizione generata automaticamente">
            <a:extLst>
              <a:ext uri="{FF2B5EF4-FFF2-40B4-BE49-F238E27FC236}">
                <a16:creationId xmlns:a16="http://schemas.microsoft.com/office/drawing/2014/main" id="{A53E967C-BBD6-4738-A3DC-641722E270E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5987" y="704088"/>
            <a:ext cx="4756854" cy="2843204"/>
          </a:xfrm>
        </p:spPr>
      </p:pic>
      <p:pic>
        <p:nvPicPr>
          <p:cNvPr id="12" name="Immagine 11" descr="Immagine che contiene frigorifero, stanza&#10;&#10;Descrizione generata automaticamente">
            <a:extLst>
              <a:ext uri="{FF2B5EF4-FFF2-40B4-BE49-F238E27FC236}">
                <a16:creationId xmlns:a16="http://schemas.microsoft.com/office/drawing/2014/main" id="{16704BE0-D28D-42CA-B6DC-4AEFF80D8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33" y="3429000"/>
            <a:ext cx="5725054" cy="3405187"/>
          </a:xfrm>
          <a:prstGeom prst="rect">
            <a:avLst/>
          </a:prstGeom>
        </p:spPr>
      </p:pic>
      <p:pic>
        <p:nvPicPr>
          <p:cNvPr id="14" name="Immagine 13" descr="Immagine che contiene testo, portatile, fotografia, computer&#10;&#10;Descrizione generata automaticamente">
            <a:extLst>
              <a:ext uri="{FF2B5EF4-FFF2-40B4-BE49-F238E27FC236}">
                <a16:creationId xmlns:a16="http://schemas.microsoft.com/office/drawing/2014/main" id="{E2CD603B-4A9B-44B6-9618-92387A9D0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7867" y="3892812"/>
            <a:ext cx="3859928" cy="2595854"/>
          </a:xfrm>
          <a:prstGeom prst="rect">
            <a:avLst/>
          </a:prstGeom>
        </p:spPr>
      </p:pic>
    </p:spTree>
    <p:extLst>
      <p:ext uri="{BB962C8B-B14F-4D97-AF65-F5344CB8AC3E}">
        <p14:creationId xmlns:p14="http://schemas.microsoft.com/office/powerpoint/2010/main" val="408807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DE06E3-67DC-41E5-A8FF-8492F925F331}"/>
              </a:ext>
            </a:extLst>
          </p:cNvPr>
          <p:cNvSpPr>
            <a:spLocks noGrp="1"/>
          </p:cNvSpPr>
          <p:nvPr>
            <p:ph type="title"/>
          </p:nvPr>
        </p:nvSpPr>
        <p:spPr>
          <a:xfrm>
            <a:off x="706968" y="1054044"/>
            <a:ext cx="10972800" cy="1143000"/>
          </a:xfrm>
        </p:spPr>
        <p:txBody>
          <a:bodyPr/>
          <a:lstStyle/>
          <a:p>
            <a:endParaRPr lang="it-IT" b="1" dirty="0"/>
          </a:p>
        </p:txBody>
      </p:sp>
      <p:sp>
        <p:nvSpPr>
          <p:cNvPr id="3" name="Segnaposto testo 2">
            <a:extLst>
              <a:ext uri="{FF2B5EF4-FFF2-40B4-BE49-F238E27FC236}">
                <a16:creationId xmlns:a16="http://schemas.microsoft.com/office/drawing/2014/main" id="{24DD7670-D5F6-47E9-A744-AB9B87913C40}"/>
              </a:ext>
            </a:extLst>
          </p:cNvPr>
          <p:cNvSpPr>
            <a:spLocks noGrp="1"/>
          </p:cNvSpPr>
          <p:nvPr>
            <p:ph type="body" idx="1"/>
          </p:nvPr>
        </p:nvSpPr>
        <p:spPr/>
        <p:txBody>
          <a:bodyPr/>
          <a:lstStyle/>
          <a:p>
            <a:endParaRPr lang="it-IT"/>
          </a:p>
        </p:txBody>
      </p:sp>
      <p:sp>
        <p:nvSpPr>
          <p:cNvPr id="4" name="Segnaposto testo 3">
            <a:extLst>
              <a:ext uri="{FF2B5EF4-FFF2-40B4-BE49-F238E27FC236}">
                <a16:creationId xmlns:a16="http://schemas.microsoft.com/office/drawing/2014/main" id="{11BBFF21-BD92-4C58-90EF-08440D39432D}"/>
              </a:ext>
            </a:extLst>
          </p:cNvPr>
          <p:cNvSpPr>
            <a:spLocks noGrp="1"/>
          </p:cNvSpPr>
          <p:nvPr>
            <p:ph type="body" sz="half" idx="3"/>
          </p:nvPr>
        </p:nvSpPr>
        <p:spPr/>
        <p:txBody>
          <a:bodyPr/>
          <a:lstStyle/>
          <a:p>
            <a:endParaRPr lang="it-IT"/>
          </a:p>
        </p:txBody>
      </p:sp>
      <p:pic>
        <p:nvPicPr>
          <p:cNvPr id="10" name="Segnaposto contenuto 9" descr="Immagine che contiene giocattolo, piccolo&#10;&#10;Descrizione generata automaticamente">
            <a:extLst>
              <a:ext uri="{FF2B5EF4-FFF2-40B4-BE49-F238E27FC236}">
                <a16:creationId xmlns:a16="http://schemas.microsoft.com/office/drawing/2014/main" id="{0F7C7B5D-ADDE-404B-B110-AD26D22EE9C3}"/>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599" y="1061156"/>
            <a:ext cx="5386388" cy="5723466"/>
          </a:xfrm>
        </p:spPr>
      </p:pic>
      <p:pic>
        <p:nvPicPr>
          <p:cNvPr id="12" name="Segnaposto contenuto 11" descr="Immagine che contiene tavolo, computer&#10;&#10;Descrizione generata automaticamente">
            <a:extLst>
              <a:ext uri="{FF2B5EF4-FFF2-40B4-BE49-F238E27FC236}">
                <a16:creationId xmlns:a16="http://schemas.microsoft.com/office/drawing/2014/main" id="{25F00846-E9E4-46D6-AEEE-7AEF498326D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5988" y="777466"/>
            <a:ext cx="4988102" cy="6080534"/>
          </a:xfrm>
        </p:spPr>
      </p:pic>
    </p:spTree>
    <p:extLst>
      <p:ext uri="{BB962C8B-B14F-4D97-AF65-F5344CB8AC3E}">
        <p14:creationId xmlns:p14="http://schemas.microsoft.com/office/powerpoint/2010/main" val="19638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26EB38-8C7A-424D-8C3A-31E870F0FB71}"/>
              </a:ext>
            </a:extLst>
          </p:cNvPr>
          <p:cNvSpPr>
            <a:spLocks noGrp="1"/>
          </p:cNvSpPr>
          <p:nvPr>
            <p:ph type="title"/>
          </p:nvPr>
        </p:nvSpPr>
        <p:spPr/>
        <p:txBody>
          <a:bodyPr/>
          <a:lstStyle/>
          <a:p>
            <a:r>
              <a:rPr lang="it-IT" dirty="0"/>
              <a:t>Collaboration</a:t>
            </a:r>
          </a:p>
        </p:txBody>
      </p:sp>
      <p:sp>
        <p:nvSpPr>
          <p:cNvPr id="5" name="Segnaposto contenuto 4">
            <a:extLst>
              <a:ext uri="{FF2B5EF4-FFF2-40B4-BE49-F238E27FC236}">
                <a16:creationId xmlns:a16="http://schemas.microsoft.com/office/drawing/2014/main" id="{45C10AA8-8E63-4718-BB23-E979C9A567BA}"/>
              </a:ext>
            </a:extLst>
          </p:cNvPr>
          <p:cNvSpPr>
            <a:spLocks noGrp="1"/>
          </p:cNvSpPr>
          <p:nvPr>
            <p:ph sz="quarter" idx="2"/>
          </p:nvPr>
        </p:nvSpPr>
        <p:spPr>
          <a:xfrm>
            <a:off x="609600" y="1950156"/>
            <a:ext cx="10532533" cy="3845720"/>
          </a:xfrm>
        </p:spPr>
        <p:txBody>
          <a:bodyPr/>
          <a:lstStyle/>
          <a:p>
            <a:br>
              <a:rPr lang="en-US" dirty="0"/>
            </a:br>
            <a:br>
              <a:rPr lang="en-US" sz="1600" dirty="0"/>
            </a:br>
            <a:r>
              <a:rPr lang="en-US" sz="1400" dirty="0"/>
              <a:t>The teams worked on the above activities and organize meetings to present their results to the other teams.</a:t>
            </a:r>
            <a:br>
              <a:rPr lang="en-US" sz="1400" dirty="0"/>
            </a:br>
            <a:br>
              <a:rPr lang="en-US" sz="1400" dirty="0"/>
            </a:br>
            <a:r>
              <a:rPr lang="en-US" sz="1400" dirty="0"/>
              <a:t>All teams worked on creating:</a:t>
            </a:r>
            <a:br>
              <a:rPr lang="en-US" sz="1400" dirty="0"/>
            </a:br>
            <a:r>
              <a:rPr lang="en-US" sz="1400" dirty="0"/>
              <a:t>• info sheets with their main findings about their type of pollution (Science, Art and ICT teachers)</a:t>
            </a:r>
            <a:br>
              <a:rPr lang="en-US" sz="1400" dirty="0"/>
            </a:br>
            <a:r>
              <a:rPr lang="en-US" sz="1400" dirty="0"/>
              <a:t>• short informative videos (Language and ICT teachers)</a:t>
            </a:r>
            <a:br>
              <a:rPr lang="en-US" sz="1400" dirty="0"/>
            </a:br>
            <a:r>
              <a:rPr lang="en-US" sz="1400" dirty="0"/>
              <a:t>• posters with easy steps that every student can do to help to have a pollution free sea (Science, Art, Language and ICT teachers)</a:t>
            </a:r>
            <a:br>
              <a:rPr lang="en-US" sz="1400" dirty="0"/>
            </a:br>
            <a:br>
              <a:rPr lang="en-US" sz="1400" dirty="0"/>
            </a:br>
            <a:br>
              <a:rPr lang="en-US" sz="1400" dirty="0"/>
            </a:br>
            <a:r>
              <a:rPr lang="en-US" sz="1400" dirty="0"/>
              <a:t>The teams also worked collaboratively to write a collaborative story on a topic like: Every student has to add at least one sentence to the story. </a:t>
            </a:r>
            <a:br>
              <a:rPr lang="en-US" sz="1400" dirty="0"/>
            </a:br>
            <a:br>
              <a:rPr lang="en-US" sz="1400" dirty="0"/>
            </a:br>
            <a:r>
              <a:rPr lang="en-US" sz="1400" dirty="0">
                <a:highlight>
                  <a:srgbClr val="FFFF00"/>
                </a:highlight>
              </a:rPr>
              <a:t>The school organized an event in their school where they will invite local authorities, parents and environmental organizations. For the organization of this, they can also involve other classes. During this event, the schools can connect online and share their work, they can have a display all of their posters they created, they  organized sessions to play the board games with other students and host small debates on the topic. They closed the event with one action: cleaning a nearby yard park of the school. </a:t>
            </a:r>
            <a:br>
              <a:rPr lang="en-US" sz="1400" dirty="0"/>
            </a:br>
            <a:br>
              <a:rPr lang="en-US" sz="1400" dirty="0"/>
            </a:br>
            <a:r>
              <a:rPr lang="en-US" sz="1400" dirty="0"/>
              <a:t>Tools: </a:t>
            </a:r>
            <a:r>
              <a:rPr lang="en-US" sz="1400" dirty="0">
                <a:hlinkClick r:id="rId2"/>
              </a:rPr>
              <a:t>Writing Words</a:t>
            </a:r>
            <a:r>
              <a:rPr lang="en-US" sz="1400" dirty="0"/>
              <a:t>, </a:t>
            </a:r>
            <a:r>
              <a:rPr lang="en-US" sz="1400" dirty="0">
                <a:hlinkClick r:id="rId3"/>
              </a:rPr>
              <a:t>Genially</a:t>
            </a:r>
            <a:r>
              <a:rPr lang="en-US" sz="1400" dirty="0"/>
              <a:t>, </a:t>
            </a:r>
            <a:r>
              <a:rPr lang="en-US" sz="1400" dirty="0">
                <a:hlinkClick r:id="rId4"/>
              </a:rPr>
              <a:t>Easel.ly</a:t>
            </a:r>
            <a:r>
              <a:rPr lang="en-US" sz="1400" dirty="0"/>
              <a:t>, </a:t>
            </a:r>
            <a:r>
              <a:rPr lang="en-US" sz="1400" dirty="0" err="1">
                <a:hlinkClick r:id="rId5"/>
              </a:rPr>
              <a:t>Voki</a:t>
            </a:r>
            <a:r>
              <a:rPr lang="en-US" sz="1400" dirty="0"/>
              <a:t>, </a:t>
            </a:r>
            <a:r>
              <a:rPr lang="en-US" sz="1400" dirty="0" err="1">
                <a:hlinkClick r:id="rId6"/>
              </a:rPr>
              <a:t>Vocaroo</a:t>
            </a:r>
            <a:r>
              <a:rPr lang="en-US" sz="1400" dirty="0"/>
              <a:t>, </a:t>
            </a:r>
            <a:r>
              <a:rPr lang="en-US" sz="1400" dirty="0" err="1">
                <a:hlinkClick r:id="rId7"/>
              </a:rPr>
              <a:t>Storyjumper</a:t>
            </a:r>
            <a:r>
              <a:rPr lang="en-US" sz="1400" dirty="0"/>
              <a:t>. </a:t>
            </a:r>
          </a:p>
          <a:p>
            <a:endParaRPr lang="it-IT" dirty="0"/>
          </a:p>
        </p:txBody>
      </p:sp>
    </p:spTree>
    <p:extLst>
      <p:ext uri="{BB962C8B-B14F-4D97-AF65-F5344CB8AC3E}">
        <p14:creationId xmlns:p14="http://schemas.microsoft.com/office/powerpoint/2010/main" val="54129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C830B8-345C-448D-9BD0-8571728A6CBD}"/>
              </a:ext>
            </a:extLst>
          </p:cNvPr>
          <p:cNvSpPr>
            <a:spLocks noGrp="1"/>
          </p:cNvSpPr>
          <p:nvPr>
            <p:ph type="title"/>
          </p:nvPr>
        </p:nvSpPr>
        <p:spPr/>
        <p:txBody>
          <a:bodyPr/>
          <a:lstStyle/>
          <a:p>
            <a:r>
              <a:rPr lang="it-IT" dirty="0" err="1"/>
              <a:t>Comunication</a:t>
            </a:r>
            <a:endParaRPr lang="it-IT" dirty="0"/>
          </a:p>
        </p:txBody>
      </p:sp>
      <p:sp>
        <p:nvSpPr>
          <p:cNvPr id="4" name="Segnaposto testo 3">
            <a:extLst>
              <a:ext uri="{FF2B5EF4-FFF2-40B4-BE49-F238E27FC236}">
                <a16:creationId xmlns:a16="http://schemas.microsoft.com/office/drawing/2014/main" id="{4D9FB455-DF63-4976-BB03-A3E52F7C6FAC}"/>
              </a:ext>
            </a:extLst>
          </p:cNvPr>
          <p:cNvSpPr>
            <a:spLocks noGrp="1"/>
          </p:cNvSpPr>
          <p:nvPr>
            <p:ph type="body" sz="half" idx="3"/>
          </p:nvPr>
        </p:nvSpPr>
        <p:spPr/>
        <p:txBody>
          <a:bodyPr/>
          <a:lstStyle/>
          <a:p>
            <a:endParaRPr lang="it-IT" dirty="0"/>
          </a:p>
        </p:txBody>
      </p:sp>
      <p:sp>
        <p:nvSpPr>
          <p:cNvPr id="5" name="Segnaposto contenuto 4">
            <a:extLst>
              <a:ext uri="{FF2B5EF4-FFF2-40B4-BE49-F238E27FC236}">
                <a16:creationId xmlns:a16="http://schemas.microsoft.com/office/drawing/2014/main" id="{89C6995E-92AE-4A37-AC9E-E29632B9AEE6}"/>
              </a:ext>
            </a:extLst>
          </p:cNvPr>
          <p:cNvSpPr>
            <a:spLocks noGrp="1"/>
          </p:cNvSpPr>
          <p:nvPr>
            <p:ph sz="quarter" idx="2"/>
          </p:nvPr>
        </p:nvSpPr>
        <p:spPr/>
        <p:txBody>
          <a:bodyPr/>
          <a:lstStyle/>
          <a:p>
            <a:r>
              <a:rPr lang="en-US" dirty="0"/>
              <a:t>Students have been asked to make a drawing or the pollution issues in our planet .</a:t>
            </a:r>
            <a:br>
              <a:rPr lang="en-US" dirty="0"/>
            </a:br>
            <a:r>
              <a:rPr lang="en-US" dirty="0"/>
              <a:t>In an online meeting, the partner schools met and introduced each other and discussed their feelings and fears about the future of the planet.</a:t>
            </a:r>
            <a:br>
              <a:rPr lang="en-US" dirty="0"/>
            </a:br>
            <a:br>
              <a:rPr lang="en-US" dirty="0"/>
            </a:br>
            <a:endParaRPr lang="it-IT" dirty="0"/>
          </a:p>
        </p:txBody>
      </p:sp>
      <p:pic>
        <p:nvPicPr>
          <p:cNvPr id="8" name="Segnaposto contenuto 7">
            <a:extLst>
              <a:ext uri="{FF2B5EF4-FFF2-40B4-BE49-F238E27FC236}">
                <a16:creationId xmlns:a16="http://schemas.microsoft.com/office/drawing/2014/main" id="{67441AA6-669A-4F32-8FF0-9F47CF7553A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92838" y="1847088"/>
            <a:ext cx="5389562" cy="4106582"/>
          </a:xfrm>
        </p:spPr>
      </p:pic>
    </p:spTree>
    <p:extLst>
      <p:ext uri="{BB962C8B-B14F-4D97-AF65-F5344CB8AC3E}">
        <p14:creationId xmlns:p14="http://schemas.microsoft.com/office/powerpoint/2010/main" val="236880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2513E-D19B-43C8-9A81-000966481E7C}"/>
              </a:ext>
            </a:extLst>
          </p:cNvPr>
          <p:cNvSpPr>
            <a:spLocks noGrp="1"/>
          </p:cNvSpPr>
          <p:nvPr>
            <p:ph type="title"/>
          </p:nvPr>
        </p:nvSpPr>
        <p:spPr/>
        <p:txBody>
          <a:bodyPr/>
          <a:lstStyle/>
          <a:p>
            <a:r>
              <a:rPr lang="it-IT" dirty="0"/>
              <a:t>Evaluation</a:t>
            </a:r>
          </a:p>
        </p:txBody>
      </p:sp>
      <p:sp>
        <p:nvSpPr>
          <p:cNvPr id="5" name="Segnaposto contenuto 4">
            <a:extLst>
              <a:ext uri="{FF2B5EF4-FFF2-40B4-BE49-F238E27FC236}">
                <a16:creationId xmlns:a16="http://schemas.microsoft.com/office/drawing/2014/main" id="{00C5DCAD-8BC6-4599-B7D6-C32909ED2020}"/>
              </a:ext>
            </a:extLst>
          </p:cNvPr>
          <p:cNvSpPr>
            <a:spLocks noGrp="1"/>
          </p:cNvSpPr>
          <p:nvPr>
            <p:ph sz="quarter" idx="2"/>
          </p:nvPr>
        </p:nvSpPr>
        <p:spPr>
          <a:xfrm>
            <a:off x="609600" y="2404533"/>
            <a:ext cx="5983111" cy="3955787"/>
          </a:xfrm>
        </p:spPr>
        <p:txBody>
          <a:bodyPr/>
          <a:lstStyle/>
          <a:p>
            <a:r>
              <a:rPr lang="en-US" dirty="0"/>
              <a:t>Students evaluated their work at different stages of the project. Working in different teams and presenting from time to time their work and toys  to the other classes  and gave them the feedback they need to continue their work.</a:t>
            </a:r>
          </a:p>
          <a:p>
            <a:endParaRPr lang="it-IT" dirty="0"/>
          </a:p>
        </p:txBody>
      </p:sp>
      <p:pic>
        <p:nvPicPr>
          <p:cNvPr id="8" name="Segnaposto contenuto 7">
            <a:extLst>
              <a:ext uri="{FF2B5EF4-FFF2-40B4-BE49-F238E27FC236}">
                <a16:creationId xmlns:a16="http://schemas.microsoft.com/office/drawing/2014/main" id="{5B9F8A4C-AAD7-498B-BD19-A7A1636E805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9064978" y="763611"/>
            <a:ext cx="2901244" cy="2665389"/>
          </a:xfrm>
        </p:spPr>
      </p:pic>
      <p:sp>
        <p:nvSpPr>
          <p:cNvPr id="6" name="Segnaposto contenuto 4">
            <a:extLst>
              <a:ext uri="{FF2B5EF4-FFF2-40B4-BE49-F238E27FC236}">
                <a16:creationId xmlns:a16="http://schemas.microsoft.com/office/drawing/2014/main" id="{3F02500D-1CC4-4629-8464-9C6A7536D12C}"/>
              </a:ext>
            </a:extLst>
          </p:cNvPr>
          <p:cNvSpPr txBox="1">
            <a:spLocks/>
          </p:cNvSpPr>
          <p:nvPr/>
        </p:nvSpPr>
        <p:spPr bwMode="auto">
          <a:xfrm>
            <a:off x="611716" y="5517444"/>
            <a:ext cx="5386917" cy="384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18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16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it-IT" dirty="0"/>
          </a:p>
        </p:txBody>
      </p:sp>
      <p:graphicFrame>
        <p:nvGraphicFramePr>
          <p:cNvPr id="3" name="Tabella 2">
            <a:extLst>
              <a:ext uri="{FF2B5EF4-FFF2-40B4-BE49-F238E27FC236}">
                <a16:creationId xmlns:a16="http://schemas.microsoft.com/office/drawing/2014/main" id="{7B5ACA1F-53BE-4EF1-9B4A-7F6AD63D2FF0}"/>
              </a:ext>
            </a:extLst>
          </p:cNvPr>
          <p:cNvGraphicFramePr>
            <a:graphicFrameLocks noGrp="1"/>
          </p:cNvGraphicFramePr>
          <p:nvPr>
            <p:extLst>
              <p:ext uri="{D42A27DB-BD31-4B8C-83A1-F6EECF244321}">
                <p14:modId xmlns:p14="http://schemas.microsoft.com/office/powerpoint/2010/main" val="1092427601"/>
              </p:ext>
            </p:extLst>
          </p:nvPr>
        </p:nvGraphicFramePr>
        <p:xfrm>
          <a:off x="2878666" y="4654687"/>
          <a:ext cx="5204178" cy="1070610"/>
        </p:xfrm>
        <a:graphic>
          <a:graphicData uri="http://schemas.openxmlformats.org/drawingml/2006/table">
            <a:tbl>
              <a:tblPr/>
              <a:tblGrid>
                <a:gridCol w="5204178">
                  <a:extLst>
                    <a:ext uri="{9D8B030D-6E8A-4147-A177-3AD203B41FA5}">
                      <a16:colId xmlns:a16="http://schemas.microsoft.com/office/drawing/2014/main" val="2337401265"/>
                    </a:ext>
                  </a:extLst>
                </a:gridCol>
              </a:tblGrid>
              <a:tr h="226823">
                <a:tc>
                  <a:txBody>
                    <a:bodyPr/>
                    <a:lstStyle/>
                    <a:p>
                      <a:pPr algn="ctr"/>
                      <a:endParaRPr lang="it-IT"/>
                    </a:p>
                  </a:txBody>
                  <a:tcPr marL="0" marR="0" marT="0" marB="0"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235441310"/>
                  </a:ext>
                </a:extLst>
              </a:tr>
              <a:tr h="329209">
                <a:tc>
                  <a:txBody>
                    <a:bodyPr/>
                    <a:lstStyle/>
                    <a:p>
                      <a:pPr algn="ctr" fontAlgn="t"/>
                      <a:r>
                        <a:rPr lang="en-US" u="none" strike="noStrike" dirty="0">
                          <a:solidFill>
                            <a:schemeClr val="tx1"/>
                          </a:solidFill>
                          <a:effectLst/>
                          <a:latin typeface="Segoe UI Semilight" panose="020B0402040204020203" pitchFamily="34" charset="0"/>
                          <a:hlinkClick r:id="rId3">
                            <a:extLst>
                              <a:ext uri="{A12FA001-AC4F-418D-AE19-62706E023703}">
                                <ahyp:hlinkClr xmlns:ahyp="http://schemas.microsoft.com/office/drawing/2018/hyperlinkcolor" val="tx"/>
                              </a:ext>
                            </a:extLst>
                          </a:hlinkClick>
                        </a:rPr>
                        <a:t>"Reuse school </a:t>
                      </a:r>
                      <a:r>
                        <a:rPr lang="en-US" u="none" strike="noStrike" dirty="0" err="1">
                          <a:solidFill>
                            <a:schemeClr val="tx1"/>
                          </a:solidFill>
                          <a:effectLst/>
                          <a:latin typeface="Segoe UI Semilight" panose="020B0402040204020203" pitchFamily="34" charset="0"/>
                          <a:hlinkClick r:id="rId3">
                            <a:extLst>
                              <a:ext uri="{A12FA001-AC4F-418D-AE19-62706E023703}">
                                <ahyp:hlinkClr xmlns:ahyp="http://schemas.microsoft.com/office/drawing/2018/hyperlinkcolor" val="tx"/>
                              </a:ext>
                            </a:extLst>
                          </a:hlinkClick>
                        </a:rPr>
                        <a:t>objects,create</a:t>
                      </a:r>
                      <a:r>
                        <a:rPr lang="en-US" u="none" strike="noStrike" dirty="0">
                          <a:solidFill>
                            <a:schemeClr val="tx1"/>
                          </a:solidFill>
                          <a:effectLst/>
                          <a:latin typeface="Segoe UI Semilight" panose="020B0402040204020203" pitchFamily="34" charset="0"/>
                          <a:hlinkClick r:id="rId3">
                            <a:extLst>
                              <a:ext uri="{A12FA001-AC4F-418D-AE19-62706E023703}">
                                <ahyp:hlinkClr xmlns:ahyp="http://schemas.microsoft.com/office/drawing/2018/hyperlinkcolor" val="tx"/>
                              </a:ext>
                            </a:extLst>
                          </a:hlinkClick>
                        </a:rPr>
                        <a:t> new toys"</a:t>
                      </a:r>
                      <a:endParaRPr lang="en-US" dirty="0">
                        <a:solidFill>
                          <a:schemeClr val="tx1"/>
                        </a:solidFill>
                        <a:effectLst/>
                      </a:endParaRPr>
                    </a:p>
                  </a:txBody>
                  <a:tcPr marL="190500" marR="190500" marT="123825" marB="0">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1991433967"/>
                  </a:ext>
                </a:extLst>
              </a:tr>
              <a:tr h="304801">
                <a:tc>
                  <a:txBody>
                    <a:bodyPr/>
                    <a:lstStyle/>
                    <a:p>
                      <a:pPr algn="l" fontAlgn="t"/>
                      <a:endParaRPr lang="en-US" dirty="0">
                        <a:effectLst/>
                      </a:endParaRPr>
                    </a:p>
                  </a:txBody>
                  <a:tcPr marL="190500" marR="190500" marT="123825" marB="0">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2629769843"/>
                  </a:ext>
                </a:extLst>
              </a:tr>
            </a:tbl>
          </a:graphicData>
        </a:graphic>
      </p:graphicFrame>
    </p:spTree>
    <p:extLst>
      <p:ext uri="{BB962C8B-B14F-4D97-AF65-F5344CB8AC3E}">
        <p14:creationId xmlns:p14="http://schemas.microsoft.com/office/powerpoint/2010/main" val="75022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6B8A1-F1CB-44A2-8425-A38A2BA148A0}"/>
              </a:ext>
            </a:extLst>
          </p:cNvPr>
          <p:cNvSpPr>
            <a:spLocks noGrp="1"/>
          </p:cNvSpPr>
          <p:nvPr>
            <p:ph type="title"/>
          </p:nvPr>
        </p:nvSpPr>
        <p:spPr/>
        <p:txBody>
          <a:bodyPr/>
          <a:lstStyle/>
          <a:p>
            <a:r>
              <a:rPr lang="it-IT" dirty="0" err="1"/>
              <a:t>That’s</a:t>
            </a:r>
            <a:r>
              <a:rPr lang="it-IT" dirty="0"/>
              <a:t> me </a:t>
            </a:r>
            <a:br>
              <a:rPr lang="it-IT" dirty="0"/>
            </a:br>
            <a:endParaRPr lang="it-IT" dirty="0"/>
          </a:p>
        </p:txBody>
      </p:sp>
      <p:pic>
        <p:nvPicPr>
          <p:cNvPr id="5" name="Segnaposto contenuto 4" descr="Immagine che contiene esterni, acqua, recinto, persona&#10;&#10;Descrizione generata automaticamente">
            <a:extLst>
              <a:ext uri="{FF2B5EF4-FFF2-40B4-BE49-F238E27FC236}">
                <a16:creationId xmlns:a16="http://schemas.microsoft.com/office/drawing/2014/main" id="{14855856-C898-4A57-9347-6A7A806506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551341"/>
            <a:ext cx="5852582" cy="4389437"/>
          </a:xfrm>
        </p:spPr>
      </p:pic>
      <p:sp>
        <p:nvSpPr>
          <p:cNvPr id="3" name="CasellaDiTesto 2">
            <a:extLst>
              <a:ext uri="{FF2B5EF4-FFF2-40B4-BE49-F238E27FC236}">
                <a16:creationId xmlns:a16="http://schemas.microsoft.com/office/drawing/2014/main" id="{947829B7-549F-42CE-B1C4-E70C6A6D4395}"/>
              </a:ext>
            </a:extLst>
          </p:cNvPr>
          <p:cNvSpPr txBox="1"/>
          <p:nvPr/>
        </p:nvSpPr>
        <p:spPr>
          <a:xfrm>
            <a:off x="243418" y="2136338"/>
            <a:ext cx="5423604" cy="4524315"/>
          </a:xfrm>
          <a:prstGeom prst="rect">
            <a:avLst/>
          </a:prstGeom>
          <a:noFill/>
        </p:spPr>
        <p:txBody>
          <a:bodyPr wrap="square" rtlCol="0">
            <a:spAutoFit/>
          </a:bodyPr>
          <a:lstStyle/>
          <a:p>
            <a:r>
              <a:rPr lang="it-IT" sz="2400" dirty="0"/>
              <a:t>I’ m Irene </a:t>
            </a:r>
            <a:r>
              <a:rPr lang="it-IT" sz="2400" dirty="0" err="1"/>
              <a:t>Confalone</a:t>
            </a:r>
            <a:r>
              <a:rPr lang="it-IT" sz="2400" dirty="0"/>
              <a:t> </a:t>
            </a:r>
          </a:p>
          <a:p>
            <a:r>
              <a:rPr lang="it-IT" sz="2400" dirty="0"/>
              <a:t>I </a:t>
            </a:r>
            <a:r>
              <a:rPr lang="it-IT" sz="2400" dirty="0" err="1"/>
              <a:t>teach</a:t>
            </a:r>
            <a:r>
              <a:rPr lang="it-IT" sz="2400" dirty="0"/>
              <a:t> in a </a:t>
            </a:r>
            <a:r>
              <a:rPr lang="it-IT" sz="2400" dirty="0" err="1"/>
              <a:t>primary</a:t>
            </a:r>
            <a:r>
              <a:rPr lang="it-IT" sz="2400" dirty="0"/>
              <a:t> school in the </a:t>
            </a:r>
            <a:r>
              <a:rPr lang="it-IT" sz="2400" dirty="0" err="1"/>
              <a:t>southern</a:t>
            </a:r>
            <a:r>
              <a:rPr lang="it-IT" sz="2400" dirty="0"/>
              <a:t> part of </a:t>
            </a:r>
            <a:r>
              <a:rPr lang="it-IT" sz="2400" dirty="0" err="1"/>
              <a:t>Italy</a:t>
            </a:r>
            <a:r>
              <a:rPr lang="it-IT" sz="2400" dirty="0"/>
              <a:t> .In a beautiful </a:t>
            </a:r>
            <a:r>
              <a:rPr lang="it-IT" sz="2400" dirty="0" err="1"/>
              <a:t>island</a:t>
            </a:r>
            <a:r>
              <a:rPr lang="it-IT" sz="2400" dirty="0"/>
              <a:t> </a:t>
            </a:r>
            <a:r>
              <a:rPr lang="it-IT" sz="2400" dirty="0" err="1"/>
              <a:t>called</a:t>
            </a:r>
            <a:r>
              <a:rPr lang="it-IT" sz="2400" dirty="0"/>
              <a:t> </a:t>
            </a:r>
            <a:r>
              <a:rPr lang="it-IT" sz="2400" dirty="0" err="1"/>
              <a:t>Sicily</a:t>
            </a:r>
            <a:r>
              <a:rPr lang="it-IT" sz="2400" dirty="0"/>
              <a:t>. </a:t>
            </a:r>
            <a:r>
              <a:rPr lang="it-IT" sz="2400" dirty="0" err="1"/>
              <a:t>I’ve</a:t>
            </a:r>
            <a:r>
              <a:rPr lang="it-IT" sz="2400" dirty="0"/>
              <a:t> </a:t>
            </a:r>
            <a:r>
              <a:rPr lang="it-IT" sz="2400" dirty="0" err="1"/>
              <a:t>been</a:t>
            </a:r>
            <a:r>
              <a:rPr lang="it-IT" sz="2400" dirty="0"/>
              <a:t> </a:t>
            </a:r>
            <a:r>
              <a:rPr lang="it-IT" sz="2400" dirty="0" err="1"/>
              <a:t>teaching</a:t>
            </a:r>
            <a:r>
              <a:rPr lang="it-IT" sz="2400" dirty="0"/>
              <a:t>  English </a:t>
            </a:r>
            <a:r>
              <a:rPr lang="it-IT" sz="2400" dirty="0" err="1"/>
              <a:t>since</a:t>
            </a:r>
            <a:r>
              <a:rPr lang="it-IT" sz="2400" dirty="0"/>
              <a:t> 1991 .I ‘ve </a:t>
            </a:r>
            <a:r>
              <a:rPr lang="it-IT" sz="2400" dirty="0" err="1"/>
              <a:t>been</a:t>
            </a:r>
            <a:r>
              <a:rPr lang="it-IT" sz="2400" dirty="0"/>
              <a:t>  the coordinator of </a:t>
            </a:r>
            <a:r>
              <a:rPr lang="it-IT" sz="2400" dirty="0" err="1"/>
              <a:t>several</a:t>
            </a:r>
            <a:r>
              <a:rPr lang="it-IT" sz="2400" dirty="0"/>
              <a:t>  Erasmus projects of </a:t>
            </a:r>
            <a:r>
              <a:rPr lang="it-IT" sz="2400" dirty="0" err="1"/>
              <a:t>my</a:t>
            </a:r>
            <a:r>
              <a:rPr lang="it-IT" sz="2400" dirty="0"/>
              <a:t> school .</a:t>
            </a:r>
            <a:r>
              <a:rPr lang="it-IT" sz="2400" dirty="0" err="1"/>
              <a:t>I’m</a:t>
            </a:r>
            <a:r>
              <a:rPr lang="it-IT" sz="2400" dirty="0"/>
              <a:t> </a:t>
            </a:r>
            <a:r>
              <a:rPr lang="it-IT" sz="2400" dirty="0" err="1"/>
              <a:t>etwinner</a:t>
            </a:r>
            <a:r>
              <a:rPr lang="it-IT" sz="2400" dirty="0"/>
              <a:t> </a:t>
            </a:r>
            <a:r>
              <a:rPr lang="it-IT" sz="2400" dirty="0" err="1"/>
              <a:t>since</a:t>
            </a:r>
            <a:r>
              <a:rPr lang="it-IT" sz="2400" dirty="0"/>
              <a:t> 2012 .</a:t>
            </a:r>
            <a:r>
              <a:rPr lang="it-IT" sz="2400" dirty="0" err="1"/>
              <a:t>I’m</a:t>
            </a:r>
            <a:r>
              <a:rPr lang="it-IT" sz="2400" dirty="0"/>
              <a:t> a MIE  , MIEE  and Mistery Skype </a:t>
            </a:r>
            <a:r>
              <a:rPr lang="it-IT" sz="2400" dirty="0" err="1"/>
              <a:t>Teacher</a:t>
            </a:r>
            <a:r>
              <a:rPr lang="it-IT" sz="2400" dirty="0"/>
              <a:t> .</a:t>
            </a:r>
          </a:p>
          <a:p>
            <a:r>
              <a:rPr lang="it-IT" sz="2400" dirty="0"/>
              <a:t>I love </a:t>
            </a:r>
            <a:r>
              <a:rPr lang="it-IT" sz="2400" dirty="0" err="1"/>
              <a:t>my</a:t>
            </a:r>
            <a:r>
              <a:rPr lang="it-IT" sz="2400" dirty="0"/>
              <a:t> work and I love </a:t>
            </a:r>
            <a:r>
              <a:rPr lang="it-IT" sz="2400" dirty="0" err="1"/>
              <a:t>travelling</a:t>
            </a:r>
            <a:r>
              <a:rPr lang="it-IT" sz="2400" dirty="0"/>
              <a:t> </a:t>
            </a:r>
            <a:r>
              <a:rPr lang="it-IT" sz="2400" dirty="0" err="1"/>
              <a:t>because</a:t>
            </a:r>
            <a:r>
              <a:rPr lang="it-IT" sz="2400" dirty="0"/>
              <a:t> I like to open </a:t>
            </a:r>
            <a:r>
              <a:rPr lang="it-IT" sz="2400" dirty="0" err="1"/>
              <a:t>my</a:t>
            </a:r>
            <a:r>
              <a:rPr lang="it-IT" sz="2400" dirty="0"/>
              <a:t> </a:t>
            </a:r>
            <a:r>
              <a:rPr lang="it-IT" sz="2400" dirty="0" err="1"/>
              <a:t>arm</a:t>
            </a:r>
            <a:r>
              <a:rPr lang="it-IT" sz="2400" dirty="0"/>
              <a:t> to new </a:t>
            </a:r>
            <a:r>
              <a:rPr lang="it-IT" sz="2400" dirty="0" err="1"/>
              <a:t>cultures</a:t>
            </a:r>
            <a:r>
              <a:rPr lang="it-IT" sz="2400" dirty="0"/>
              <a:t>.</a:t>
            </a:r>
          </a:p>
        </p:txBody>
      </p:sp>
    </p:spTree>
    <p:extLst>
      <p:ext uri="{BB962C8B-B14F-4D97-AF65-F5344CB8AC3E}">
        <p14:creationId xmlns:p14="http://schemas.microsoft.com/office/powerpoint/2010/main" val="71403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667130-4303-479B-A7AE-701E234AEA66}"/>
              </a:ext>
            </a:extLst>
          </p:cNvPr>
          <p:cNvSpPr>
            <a:spLocks noGrp="1"/>
          </p:cNvSpPr>
          <p:nvPr>
            <p:ph type="title"/>
          </p:nvPr>
        </p:nvSpPr>
        <p:spPr/>
        <p:txBody>
          <a:bodyPr/>
          <a:lstStyle/>
          <a:p>
            <a:r>
              <a:rPr lang="it-IT" dirty="0"/>
              <a:t>ICS. «FALCONE»</a:t>
            </a:r>
          </a:p>
        </p:txBody>
      </p:sp>
      <p:sp>
        <p:nvSpPr>
          <p:cNvPr id="3" name="Segnaposto contenuto 2">
            <a:extLst>
              <a:ext uri="{FF2B5EF4-FFF2-40B4-BE49-F238E27FC236}">
                <a16:creationId xmlns:a16="http://schemas.microsoft.com/office/drawing/2014/main" id="{37FAA246-719D-4892-924A-9E382A20F61B}"/>
              </a:ext>
            </a:extLst>
          </p:cNvPr>
          <p:cNvSpPr>
            <a:spLocks noGrp="1"/>
          </p:cNvSpPr>
          <p:nvPr>
            <p:ph idx="1"/>
          </p:nvPr>
        </p:nvSpPr>
        <p:spPr/>
        <p:txBody>
          <a:bodyPr/>
          <a:lstStyle/>
          <a:p>
            <a:r>
              <a:rPr lang="en-US" dirty="0"/>
              <a:t>"Giovanni Falcone" is an institution with kindergarten, primary and secondary school, which is located 10 kilometers far from Catania . Our institution is located in a socio-economically disadvantaged area. Despite the opening of a big shopping center, the unemployment rate is still very high. Moreover, in our school  there are a lot of pupils with disabilities: some of them are integrated in the classes of normal children. In our school there are 1200 pupils aged between 3-13 years. </a:t>
            </a:r>
            <a:endParaRPr lang="it-IT" dirty="0"/>
          </a:p>
        </p:txBody>
      </p:sp>
      <p:pic>
        <p:nvPicPr>
          <p:cNvPr id="5" name="Immagine 4" descr="Immagine che contiene interni, soffitto, tavolo, cucina&#10;&#10;Descrizione generata automaticamente">
            <a:extLst>
              <a:ext uri="{FF2B5EF4-FFF2-40B4-BE49-F238E27FC236}">
                <a16:creationId xmlns:a16="http://schemas.microsoft.com/office/drawing/2014/main" id="{94F9969E-70CA-472C-BF80-41C80AA76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84" y="4978400"/>
            <a:ext cx="4048371" cy="1879600"/>
          </a:xfrm>
          <a:prstGeom prst="rect">
            <a:avLst/>
          </a:prstGeom>
        </p:spPr>
      </p:pic>
    </p:spTree>
    <p:extLst>
      <p:ext uri="{BB962C8B-B14F-4D97-AF65-F5344CB8AC3E}">
        <p14:creationId xmlns:p14="http://schemas.microsoft.com/office/powerpoint/2010/main" val="109392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9D0BF-30E4-42B6-85D5-E44399B7BF23}"/>
              </a:ext>
            </a:extLst>
          </p:cNvPr>
          <p:cNvSpPr>
            <a:spLocks noGrp="1"/>
          </p:cNvSpPr>
          <p:nvPr>
            <p:ph type="title"/>
          </p:nvPr>
        </p:nvSpPr>
        <p:spPr/>
        <p:txBody>
          <a:bodyPr/>
          <a:lstStyle/>
          <a:p>
            <a:r>
              <a:rPr lang="it-IT" dirty="0"/>
              <a:t>Falcone school</a:t>
            </a:r>
          </a:p>
        </p:txBody>
      </p:sp>
      <p:sp>
        <p:nvSpPr>
          <p:cNvPr id="3" name="Segnaposto contenuto 2">
            <a:extLst>
              <a:ext uri="{FF2B5EF4-FFF2-40B4-BE49-F238E27FC236}">
                <a16:creationId xmlns:a16="http://schemas.microsoft.com/office/drawing/2014/main" id="{77E110CC-9850-47C2-ACCE-9EA46BDB720A}"/>
              </a:ext>
            </a:extLst>
          </p:cNvPr>
          <p:cNvSpPr>
            <a:spLocks noGrp="1"/>
          </p:cNvSpPr>
          <p:nvPr>
            <p:ph idx="1"/>
          </p:nvPr>
        </p:nvSpPr>
        <p:spPr/>
        <p:txBody>
          <a:bodyPr/>
          <a:lstStyle/>
          <a:p>
            <a:r>
              <a:rPr lang="en-US" dirty="0"/>
              <a:t>. </a:t>
            </a:r>
            <a:r>
              <a:rPr lang="it-IT" dirty="0" err="1"/>
              <a:t>Our</a:t>
            </a:r>
            <a:r>
              <a:rPr lang="it-IT" dirty="0"/>
              <a:t> institute </a:t>
            </a:r>
            <a:r>
              <a:rPr lang="it-IT" dirty="0" err="1"/>
              <a:t>develops</a:t>
            </a:r>
            <a:r>
              <a:rPr lang="it-IT" dirty="0"/>
              <a:t> a </a:t>
            </a:r>
            <a:r>
              <a:rPr lang="it-IT" dirty="0" err="1"/>
              <a:t>teaching</a:t>
            </a:r>
            <a:r>
              <a:rPr lang="it-IT" dirty="0"/>
              <a:t> </a:t>
            </a:r>
            <a:r>
              <a:rPr lang="it-IT" dirty="0" err="1"/>
              <a:t>aimed</a:t>
            </a:r>
            <a:r>
              <a:rPr lang="it-IT" dirty="0"/>
              <a:t> </a:t>
            </a:r>
            <a:r>
              <a:rPr lang="it-IT" dirty="0" err="1"/>
              <a:t>at</a:t>
            </a:r>
            <a:r>
              <a:rPr lang="it-IT" dirty="0"/>
              <a:t> </a:t>
            </a:r>
            <a:r>
              <a:rPr lang="it-IT" dirty="0" err="1"/>
              <a:t>providing</a:t>
            </a:r>
            <a:r>
              <a:rPr lang="it-IT" dirty="0"/>
              <a:t> </a:t>
            </a:r>
            <a:r>
              <a:rPr lang="it-IT" dirty="0" err="1"/>
              <a:t>its</a:t>
            </a:r>
            <a:r>
              <a:rPr lang="it-IT" dirty="0"/>
              <a:t> </a:t>
            </a:r>
            <a:r>
              <a:rPr lang="it-IT" dirty="0" err="1"/>
              <a:t>students</a:t>
            </a:r>
            <a:r>
              <a:rPr lang="it-IT" dirty="0"/>
              <a:t> with skills </a:t>
            </a:r>
            <a:r>
              <a:rPr lang="it-IT" dirty="0" err="1"/>
              <a:t>required</a:t>
            </a:r>
            <a:r>
              <a:rPr lang="it-IT" dirty="0"/>
              <a:t> </a:t>
            </a:r>
            <a:r>
              <a:rPr lang="it-IT" dirty="0" err="1"/>
              <a:t>at</a:t>
            </a:r>
            <a:r>
              <a:rPr lang="it-IT" dirty="0"/>
              <a:t> </a:t>
            </a:r>
            <a:r>
              <a:rPr lang="it-IT" dirty="0" err="1"/>
              <a:t>ministerial</a:t>
            </a:r>
            <a:r>
              <a:rPr lang="it-IT" dirty="0"/>
              <a:t> </a:t>
            </a:r>
            <a:r>
              <a:rPr lang="it-IT" dirty="0" err="1"/>
              <a:t>level</a:t>
            </a:r>
            <a:r>
              <a:rPr lang="it-IT" dirty="0"/>
              <a:t>. In the </a:t>
            </a:r>
            <a:r>
              <a:rPr lang="it-IT" dirty="0" err="1"/>
              <a:t>logical-scientific</a:t>
            </a:r>
            <a:r>
              <a:rPr lang="it-IT" dirty="0"/>
              <a:t> field, the work, in the </a:t>
            </a:r>
            <a:r>
              <a:rPr lang="it-IT" dirty="0" err="1"/>
              <a:t>different</a:t>
            </a:r>
            <a:r>
              <a:rPr lang="it-IT" dirty="0"/>
              <a:t> school </a:t>
            </a:r>
            <a:r>
              <a:rPr lang="it-IT" dirty="0" err="1"/>
              <a:t>orders</a:t>
            </a:r>
            <a:r>
              <a:rPr lang="it-IT" dirty="0"/>
              <a:t>, </a:t>
            </a:r>
            <a:r>
              <a:rPr lang="it-IT" dirty="0" err="1"/>
              <a:t>is</a:t>
            </a:r>
            <a:r>
              <a:rPr lang="it-IT" dirty="0"/>
              <a:t> </a:t>
            </a:r>
            <a:r>
              <a:rPr lang="it-IT" dirty="0" err="1"/>
              <a:t>aimed</a:t>
            </a:r>
            <a:r>
              <a:rPr lang="it-IT" dirty="0"/>
              <a:t> </a:t>
            </a:r>
            <a:r>
              <a:rPr lang="it-IT" dirty="0" err="1"/>
              <a:t>at</a:t>
            </a:r>
            <a:r>
              <a:rPr lang="it-IT" dirty="0"/>
              <a:t> the </a:t>
            </a:r>
            <a:r>
              <a:rPr lang="it-IT" dirty="0" err="1"/>
              <a:t>development</a:t>
            </a:r>
            <a:r>
              <a:rPr lang="it-IT" dirty="0"/>
              <a:t> of </a:t>
            </a:r>
            <a:r>
              <a:rPr lang="it-IT" dirty="0" err="1"/>
              <a:t>problem</a:t>
            </a:r>
            <a:r>
              <a:rPr lang="it-IT" dirty="0"/>
              <a:t>    solving and the use of IT systems </a:t>
            </a:r>
            <a:r>
              <a:rPr lang="it-IT" dirty="0" err="1"/>
              <a:t>as</a:t>
            </a:r>
            <a:r>
              <a:rPr lang="it-IT" dirty="0"/>
              <a:t> an </a:t>
            </a:r>
            <a:r>
              <a:rPr lang="it-IT" dirty="0" err="1"/>
              <a:t>aid</a:t>
            </a:r>
            <a:r>
              <a:rPr lang="it-IT" dirty="0"/>
              <a:t> in study activities. </a:t>
            </a:r>
            <a:r>
              <a:rPr lang="it-IT" dirty="0" err="1"/>
              <a:t>We</a:t>
            </a:r>
            <a:r>
              <a:rPr lang="it-IT" dirty="0"/>
              <a:t> </a:t>
            </a:r>
            <a:r>
              <a:rPr lang="it-IT" dirty="0" err="1"/>
              <a:t>develop</a:t>
            </a:r>
            <a:r>
              <a:rPr lang="it-IT" dirty="0"/>
              <a:t> the </a:t>
            </a:r>
            <a:r>
              <a:rPr lang="it-IT" dirty="0" err="1"/>
              <a:t>internationalization</a:t>
            </a:r>
            <a:r>
              <a:rPr lang="it-IT" dirty="0"/>
              <a:t> </a:t>
            </a:r>
            <a:r>
              <a:rPr lang="it-IT" dirty="0" err="1"/>
              <a:t>as</a:t>
            </a:r>
            <a:r>
              <a:rPr lang="it-IT" dirty="0"/>
              <a:t> a </a:t>
            </a:r>
            <a:r>
              <a:rPr lang="it-IT" dirty="0" err="1"/>
              <a:t>mutual</a:t>
            </a:r>
            <a:r>
              <a:rPr lang="it-IT" dirty="0"/>
              <a:t> </a:t>
            </a:r>
            <a:r>
              <a:rPr lang="it-IT" dirty="0" err="1"/>
              <a:t>aim</a:t>
            </a:r>
            <a:r>
              <a:rPr lang="it-IT" dirty="0"/>
              <a:t> of the school to open </a:t>
            </a:r>
            <a:r>
              <a:rPr lang="it-IT" dirty="0" err="1"/>
              <a:t>our</a:t>
            </a:r>
            <a:r>
              <a:rPr lang="it-IT" dirty="0"/>
              <a:t> </a:t>
            </a:r>
            <a:r>
              <a:rPr lang="it-IT" dirty="0" err="1"/>
              <a:t>students</a:t>
            </a:r>
            <a:r>
              <a:rPr lang="it-IT" dirty="0"/>
              <a:t>’ mind and </a:t>
            </a:r>
            <a:r>
              <a:rPr lang="it-IT" dirty="0" err="1"/>
              <a:t>heart</a:t>
            </a:r>
            <a:r>
              <a:rPr lang="it-IT" dirty="0"/>
              <a:t>.</a:t>
            </a:r>
          </a:p>
        </p:txBody>
      </p:sp>
      <p:pic>
        <p:nvPicPr>
          <p:cNvPr id="5" name="Immagine 4" descr="Immagine che contiene interni, edificio, stanza, cucina&#10;&#10;Descrizione generata automaticamente">
            <a:extLst>
              <a:ext uri="{FF2B5EF4-FFF2-40B4-BE49-F238E27FC236}">
                <a16:creationId xmlns:a16="http://schemas.microsoft.com/office/drawing/2014/main" id="{72FA6C51-07FE-4513-B45C-2D0A6CFBF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045" y="3939822"/>
            <a:ext cx="5283200" cy="2918178"/>
          </a:xfrm>
          <a:prstGeom prst="rect">
            <a:avLst/>
          </a:prstGeom>
        </p:spPr>
      </p:pic>
    </p:spTree>
    <p:extLst>
      <p:ext uri="{BB962C8B-B14F-4D97-AF65-F5344CB8AC3E}">
        <p14:creationId xmlns:p14="http://schemas.microsoft.com/office/powerpoint/2010/main" val="300151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46BC25-3992-4BF9-A3DD-0DAD73B5BE1B}"/>
              </a:ext>
            </a:extLst>
          </p:cNvPr>
          <p:cNvSpPr>
            <a:spLocks noGrp="1"/>
          </p:cNvSpPr>
          <p:nvPr>
            <p:ph type="title"/>
          </p:nvPr>
        </p:nvSpPr>
        <p:spPr/>
        <p:txBody>
          <a:bodyPr/>
          <a:lstStyle/>
          <a:p>
            <a:r>
              <a:rPr lang="it-IT" dirty="0"/>
              <a:t>Falcone school</a:t>
            </a:r>
          </a:p>
        </p:txBody>
      </p:sp>
      <p:sp>
        <p:nvSpPr>
          <p:cNvPr id="3" name="Segnaposto contenuto 2">
            <a:extLst>
              <a:ext uri="{FF2B5EF4-FFF2-40B4-BE49-F238E27FC236}">
                <a16:creationId xmlns:a16="http://schemas.microsoft.com/office/drawing/2014/main" id="{7864F9A8-76B9-4BE8-85CE-61C070B51324}"/>
              </a:ext>
            </a:extLst>
          </p:cNvPr>
          <p:cNvSpPr>
            <a:spLocks noGrp="1"/>
          </p:cNvSpPr>
          <p:nvPr>
            <p:ph idx="1"/>
          </p:nvPr>
        </p:nvSpPr>
        <p:spPr/>
        <p:txBody>
          <a:bodyPr/>
          <a:lstStyle/>
          <a:p>
            <a:r>
              <a:rPr lang="en-US" dirty="0"/>
              <a:t>. </a:t>
            </a:r>
            <a:r>
              <a:rPr lang="it-IT" dirty="0"/>
              <a:t>In </a:t>
            </a:r>
            <a:r>
              <a:rPr lang="it-IT" dirty="0" err="1"/>
              <a:t>particular</a:t>
            </a:r>
            <a:r>
              <a:rPr lang="it-IT" dirty="0"/>
              <a:t>, unplugged and computer programming activities are </a:t>
            </a:r>
            <a:r>
              <a:rPr lang="it-IT" dirty="0" err="1"/>
              <a:t>carried</a:t>
            </a:r>
            <a:r>
              <a:rPr lang="it-IT" dirty="0"/>
              <a:t> out (via the code.org website and the Scratch </a:t>
            </a:r>
            <a:r>
              <a:rPr lang="it-IT" dirty="0" err="1"/>
              <a:t>application</a:t>
            </a:r>
            <a:r>
              <a:rPr lang="it-IT" dirty="0"/>
              <a:t>). </a:t>
            </a:r>
            <a:r>
              <a:rPr lang="it-IT" dirty="0" err="1"/>
              <a:t>These</a:t>
            </a:r>
            <a:r>
              <a:rPr lang="it-IT" dirty="0"/>
              <a:t> concepts are </a:t>
            </a:r>
            <a:r>
              <a:rPr lang="it-IT" dirty="0" err="1"/>
              <a:t>then</a:t>
            </a:r>
            <a:r>
              <a:rPr lang="it-IT" dirty="0"/>
              <a:t> put </a:t>
            </a:r>
            <a:r>
              <a:rPr lang="it-IT" dirty="0" err="1"/>
              <a:t>into</a:t>
            </a:r>
            <a:r>
              <a:rPr lang="it-IT" dirty="0"/>
              <a:t> </a:t>
            </a:r>
            <a:r>
              <a:rPr lang="it-IT" dirty="0" err="1"/>
              <a:t>practice</a:t>
            </a:r>
            <a:r>
              <a:rPr lang="it-IT" dirty="0"/>
              <a:t> with </a:t>
            </a:r>
            <a:r>
              <a:rPr lang="it-IT" dirty="0" err="1"/>
              <a:t>robotics</a:t>
            </a:r>
            <a:r>
              <a:rPr lang="it-IT" dirty="0"/>
              <a:t> activities </a:t>
            </a:r>
            <a:r>
              <a:rPr lang="it-IT" dirty="0" err="1"/>
              <a:t>structured</a:t>
            </a:r>
            <a:r>
              <a:rPr lang="it-IT" dirty="0"/>
              <a:t> </a:t>
            </a:r>
            <a:r>
              <a:rPr lang="it-IT" dirty="0" err="1"/>
              <a:t>appropriately</a:t>
            </a:r>
            <a:r>
              <a:rPr lang="it-IT" dirty="0"/>
              <a:t> for the </a:t>
            </a:r>
            <a:r>
              <a:rPr lang="it-IT" dirty="0" err="1"/>
              <a:t>age</a:t>
            </a:r>
            <a:r>
              <a:rPr lang="it-IT" dirty="0"/>
              <a:t> of the </a:t>
            </a:r>
            <a:r>
              <a:rPr lang="it-IT" dirty="0" err="1"/>
              <a:t>pupils</a:t>
            </a:r>
            <a:r>
              <a:rPr lang="it-IT" dirty="0"/>
              <a:t> (Bee-Bot, Lego </a:t>
            </a:r>
            <a:r>
              <a:rPr lang="it-IT" dirty="0" err="1"/>
              <a:t>We</a:t>
            </a:r>
            <a:r>
              <a:rPr lang="it-IT" dirty="0"/>
              <a:t> Do 2.0, Lego </a:t>
            </a:r>
            <a:r>
              <a:rPr lang="it-IT" dirty="0" err="1"/>
              <a:t>Mindstorm</a:t>
            </a:r>
            <a:r>
              <a:rPr lang="it-IT" dirty="0"/>
              <a:t>).</a:t>
            </a:r>
          </a:p>
          <a:p>
            <a:r>
              <a:rPr lang="en-US" dirty="0"/>
              <a:t>This school received the eTwinning School label in 2018/19  and we received the School Label for the current year 2020.We received 6 European Quality Labels  and 4 National Quality Labels from 2012 to now.</a:t>
            </a:r>
            <a:endParaRPr lang="it-IT" dirty="0"/>
          </a:p>
          <a:p>
            <a:endParaRPr lang="it-IT" dirty="0"/>
          </a:p>
        </p:txBody>
      </p:sp>
    </p:spTree>
    <p:extLst>
      <p:ext uri="{BB962C8B-B14F-4D97-AF65-F5344CB8AC3E}">
        <p14:creationId xmlns:p14="http://schemas.microsoft.com/office/powerpoint/2010/main" val="110874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The </a:t>
            </a:r>
            <a:r>
              <a:rPr lang="fr-BE" dirty="0" err="1"/>
              <a:t>project</a:t>
            </a:r>
            <a:endParaRPr lang="fr-BE" dirty="0"/>
          </a:p>
        </p:txBody>
      </p:sp>
      <p:sp>
        <p:nvSpPr>
          <p:cNvPr id="3" name="Content Placeholder 2"/>
          <p:cNvSpPr>
            <a:spLocks noGrp="1"/>
          </p:cNvSpPr>
          <p:nvPr>
            <p:ph idx="1"/>
          </p:nvPr>
        </p:nvSpPr>
        <p:spPr/>
        <p:txBody>
          <a:bodyPr/>
          <a:lstStyle/>
          <a:p>
            <a:r>
              <a:rPr lang="en-US" dirty="0" err="1"/>
              <a:t>Etwinning</a:t>
            </a:r>
            <a:r>
              <a:rPr lang="en-US" dirty="0"/>
              <a:t> project and Climate Action Project</a:t>
            </a:r>
          </a:p>
          <a:p>
            <a:r>
              <a:rPr lang="en-US" dirty="0"/>
              <a:t>Level : From 5 to 9</a:t>
            </a:r>
          </a:p>
          <a:p>
            <a:r>
              <a:rPr lang="en-US" dirty="0"/>
              <a:t>Key competencies : Civic / Cultural awareness and expression</a:t>
            </a:r>
          </a:p>
          <a:p>
            <a:r>
              <a:rPr lang="en-US" dirty="0"/>
              <a:t> Subjects : Art / Citizenship / Cross Curricular / Environmental Education / Geography / Music/ History / Primary School and kindergarten </a:t>
            </a:r>
            <a:br>
              <a:rPr lang="en-US" dirty="0"/>
            </a:br>
            <a:endParaRPr lang="fr-BE" dirty="0"/>
          </a:p>
        </p:txBody>
      </p:sp>
    </p:spTree>
    <p:extLst>
      <p:ext uri="{BB962C8B-B14F-4D97-AF65-F5344CB8AC3E}">
        <p14:creationId xmlns:p14="http://schemas.microsoft.com/office/powerpoint/2010/main" val="227828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The </a:t>
            </a:r>
            <a:r>
              <a:rPr lang="fr-BE" dirty="0" err="1"/>
              <a:t>idea</a:t>
            </a:r>
            <a:endParaRPr lang="fr-BE" dirty="0"/>
          </a:p>
        </p:txBody>
      </p:sp>
      <p:sp>
        <p:nvSpPr>
          <p:cNvPr id="3" name="Rettangolo 2">
            <a:extLst>
              <a:ext uri="{FF2B5EF4-FFF2-40B4-BE49-F238E27FC236}">
                <a16:creationId xmlns:a16="http://schemas.microsoft.com/office/drawing/2014/main" id="{04EB019C-8162-448B-93E4-498C49C4F73F}"/>
              </a:ext>
            </a:extLst>
          </p:cNvPr>
          <p:cNvSpPr/>
          <p:nvPr/>
        </p:nvSpPr>
        <p:spPr>
          <a:xfrm>
            <a:off x="812800" y="2228671"/>
            <a:ext cx="10137423" cy="4031873"/>
          </a:xfrm>
          <a:prstGeom prst="rect">
            <a:avLst/>
          </a:prstGeom>
        </p:spPr>
        <p:txBody>
          <a:bodyPr wrap="square">
            <a:spAutoFit/>
          </a:bodyPr>
          <a:lstStyle/>
          <a:p>
            <a:r>
              <a:rPr lang="en-US" sz="3200" dirty="0"/>
              <a:t>Plastic pollution is a problem throughout the world that causes problems in our towns, cities and oceans because it causes so much harm and so much mess. We would like to work with people who want to explore ways to tackle the problems that plastic brings to our community by getting the children to research alternative ways of using plastic and different ways of packaging everyday items.</a:t>
            </a:r>
            <a:endParaRPr lang="it-IT" sz="3200" dirty="0"/>
          </a:p>
        </p:txBody>
      </p:sp>
    </p:spTree>
    <p:extLst>
      <p:ext uri="{BB962C8B-B14F-4D97-AF65-F5344CB8AC3E}">
        <p14:creationId xmlns:p14="http://schemas.microsoft.com/office/powerpoint/2010/main" val="210487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02A7C3-0A37-4E8C-9188-ECFF9A26AA67}"/>
              </a:ext>
            </a:extLst>
          </p:cNvPr>
          <p:cNvSpPr>
            <a:spLocks noGrp="1"/>
          </p:cNvSpPr>
          <p:nvPr>
            <p:ph type="title"/>
          </p:nvPr>
        </p:nvSpPr>
        <p:spPr/>
        <p:txBody>
          <a:bodyPr/>
          <a:lstStyle/>
          <a:p>
            <a:r>
              <a:rPr lang="it-IT" dirty="0" err="1"/>
              <a:t>We</a:t>
            </a:r>
            <a:r>
              <a:rPr lang="it-IT" dirty="0"/>
              <a:t> </a:t>
            </a:r>
            <a:r>
              <a:rPr lang="it-IT" dirty="0" err="1"/>
              <a:t>want</a:t>
            </a:r>
            <a:r>
              <a:rPr lang="it-IT" dirty="0"/>
              <a:t> to </a:t>
            </a:r>
            <a:r>
              <a:rPr lang="it-IT" dirty="0" err="1"/>
              <a:t>change</a:t>
            </a:r>
            <a:r>
              <a:rPr lang="it-IT" dirty="0"/>
              <a:t> the world</a:t>
            </a:r>
          </a:p>
        </p:txBody>
      </p:sp>
      <p:sp>
        <p:nvSpPr>
          <p:cNvPr id="3" name="Segnaposto contenuto 2">
            <a:extLst>
              <a:ext uri="{FF2B5EF4-FFF2-40B4-BE49-F238E27FC236}">
                <a16:creationId xmlns:a16="http://schemas.microsoft.com/office/drawing/2014/main" id="{27B9F5CE-0B3B-46DF-8C43-29AE446F7A9D}"/>
              </a:ext>
            </a:extLst>
          </p:cNvPr>
          <p:cNvSpPr>
            <a:spLocks noGrp="1"/>
          </p:cNvSpPr>
          <p:nvPr>
            <p:ph idx="1"/>
          </p:nvPr>
        </p:nvSpPr>
        <p:spPr/>
        <p:txBody>
          <a:bodyPr/>
          <a:lstStyle/>
          <a:p>
            <a:r>
              <a:rPr lang="en-US" sz="3600" dirty="0"/>
              <a:t>The children were challenged to put bottles and other plastic  school objects to better use by creating something else through them as toys… Recycling… …What we can do?</a:t>
            </a:r>
          </a:p>
          <a:p>
            <a:pPr marL="0" indent="0">
              <a:buNone/>
            </a:pPr>
            <a:r>
              <a:rPr lang="en-US" sz="3600" dirty="0"/>
              <a:t>We started from </a:t>
            </a:r>
          </a:p>
          <a:p>
            <a:pPr marL="0" indent="0">
              <a:buNone/>
            </a:pPr>
            <a:r>
              <a:rPr lang="en-US" sz="3600" dirty="0"/>
              <a:t>the idea of a fish…</a:t>
            </a:r>
            <a:endParaRPr lang="fr-BE" sz="3600" dirty="0"/>
          </a:p>
          <a:p>
            <a:endParaRPr lang="it-IT" dirty="0"/>
          </a:p>
        </p:txBody>
      </p:sp>
      <p:pic>
        <p:nvPicPr>
          <p:cNvPr id="5" name="Immagine 4" descr="Immagine che contiene pesce, torta, cibo, colorato&#10;&#10;Descrizione generata automaticamente">
            <a:extLst>
              <a:ext uri="{FF2B5EF4-FFF2-40B4-BE49-F238E27FC236}">
                <a16:creationId xmlns:a16="http://schemas.microsoft.com/office/drawing/2014/main" id="{91E65720-2F68-4833-971E-97A55EDCF8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6978" y="3597454"/>
            <a:ext cx="4910666" cy="2814461"/>
          </a:xfrm>
          <a:prstGeom prst="rect">
            <a:avLst/>
          </a:prstGeom>
        </p:spPr>
      </p:pic>
    </p:spTree>
    <p:extLst>
      <p:ext uri="{BB962C8B-B14F-4D97-AF65-F5344CB8AC3E}">
        <p14:creationId xmlns:p14="http://schemas.microsoft.com/office/powerpoint/2010/main" val="400888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6BBFD6-B808-4565-A0C4-2CD19B66CD6E}"/>
              </a:ext>
            </a:extLst>
          </p:cNvPr>
          <p:cNvSpPr>
            <a:spLocks noGrp="1"/>
          </p:cNvSpPr>
          <p:nvPr>
            <p:ph type="title"/>
          </p:nvPr>
        </p:nvSpPr>
        <p:spPr/>
        <p:txBody>
          <a:bodyPr/>
          <a:lstStyle/>
          <a:p>
            <a:r>
              <a:rPr lang="it-IT" dirty="0" err="1"/>
              <a:t>Pedagogical</a:t>
            </a:r>
            <a:r>
              <a:rPr lang="it-IT" dirty="0"/>
              <a:t> </a:t>
            </a:r>
            <a:r>
              <a:rPr lang="it-IT" dirty="0" err="1"/>
              <a:t>aims</a:t>
            </a:r>
            <a:endParaRPr lang="it-IT" dirty="0"/>
          </a:p>
        </p:txBody>
      </p:sp>
      <p:sp>
        <p:nvSpPr>
          <p:cNvPr id="3" name="Segnaposto contenuto 2">
            <a:extLst>
              <a:ext uri="{FF2B5EF4-FFF2-40B4-BE49-F238E27FC236}">
                <a16:creationId xmlns:a16="http://schemas.microsoft.com/office/drawing/2014/main" id="{7D5F8C04-DED3-4448-B3E1-BF0270155EF2}"/>
              </a:ext>
            </a:extLst>
          </p:cNvPr>
          <p:cNvSpPr>
            <a:spLocks noGrp="1"/>
          </p:cNvSpPr>
          <p:nvPr>
            <p:ph idx="1"/>
          </p:nvPr>
        </p:nvSpPr>
        <p:spPr/>
        <p:txBody>
          <a:bodyPr/>
          <a:lstStyle/>
          <a:p>
            <a:r>
              <a:rPr lang="en-US" dirty="0"/>
              <a:t>- </a:t>
            </a:r>
            <a:r>
              <a:rPr lang="en-US" dirty="0">
                <a:highlight>
                  <a:srgbClr val="FFFF00"/>
                </a:highlight>
              </a:rPr>
              <a:t>To raise awareness of environmental problems</a:t>
            </a:r>
            <a:br>
              <a:rPr lang="en-US" dirty="0"/>
            </a:br>
            <a:r>
              <a:rPr lang="en-US" dirty="0"/>
              <a:t>- To develop their critical thinking by being able to provide solutions</a:t>
            </a:r>
            <a:br>
              <a:rPr lang="en-US" dirty="0"/>
            </a:br>
            <a:r>
              <a:rPr lang="en-US" dirty="0"/>
              <a:t>- To become active citizens and make their voices being heard</a:t>
            </a:r>
            <a:br>
              <a:rPr lang="en-US" dirty="0"/>
            </a:br>
            <a:r>
              <a:rPr lang="en-US" dirty="0"/>
              <a:t>- To organize their work and be able to work in international teams</a:t>
            </a:r>
            <a:br>
              <a:rPr lang="en-US" dirty="0"/>
            </a:br>
            <a:r>
              <a:rPr lang="en-US" dirty="0"/>
              <a:t>- To learn about pollution by conducting science experiments</a:t>
            </a:r>
            <a:br>
              <a:rPr lang="en-US" dirty="0"/>
            </a:br>
            <a:r>
              <a:rPr lang="en-US" dirty="0"/>
              <a:t>- To build a strong environmental awareness and consciousness by creating new toys to play.</a:t>
            </a:r>
          </a:p>
          <a:p>
            <a:endParaRPr lang="en-US" dirty="0"/>
          </a:p>
          <a:p>
            <a:pPr marL="0" indent="0">
              <a:buNone/>
            </a:pPr>
            <a:endParaRPr lang="en-US" dirty="0"/>
          </a:p>
          <a:p>
            <a:endParaRPr lang="it-IT" dirty="0"/>
          </a:p>
        </p:txBody>
      </p:sp>
    </p:spTree>
    <p:extLst>
      <p:ext uri="{BB962C8B-B14F-4D97-AF65-F5344CB8AC3E}">
        <p14:creationId xmlns:p14="http://schemas.microsoft.com/office/powerpoint/2010/main" val="772664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Template_creative.classroom</Template>
  <TotalTime>333</TotalTime>
  <Words>606</Words>
  <Application>Microsoft Office PowerPoint</Application>
  <PresentationFormat>Widescreen</PresentationFormat>
  <Paragraphs>41</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Calibri</vt:lpstr>
      <vt:lpstr>Constantia</vt:lpstr>
      <vt:lpstr>Segoe UI Semilight</vt:lpstr>
      <vt:lpstr>Wingdings 2</vt:lpstr>
      <vt:lpstr>Ροή</vt:lpstr>
      <vt:lpstr>"Reuse school objects, create new toys"</vt:lpstr>
      <vt:lpstr>That’s me  </vt:lpstr>
      <vt:lpstr>ICS. «FALCONE»</vt:lpstr>
      <vt:lpstr>Falcone school</vt:lpstr>
      <vt:lpstr>Falcone school</vt:lpstr>
      <vt:lpstr>The project</vt:lpstr>
      <vt:lpstr>The idea</vt:lpstr>
      <vt:lpstr>We want to change the world</vt:lpstr>
      <vt:lpstr>Pedagogical aims</vt:lpstr>
      <vt:lpstr>Activities</vt:lpstr>
      <vt:lpstr>Presentazione standard di PowerPoint</vt:lpstr>
      <vt:lpstr>Presentazione standard di PowerPoint</vt:lpstr>
      <vt:lpstr>Collaboration</vt:lpstr>
      <vt:lpstr>Comunication</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the gates to the universe – A PROJECT FOR  TEACHING STEM TOPICS IN AN INTERDISCIPLIANRY WAY</dc:title>
  <dc:creator>Windows User</dc:creator>
  <cp:lastModifiedBy>DOMENICO PALADINO</cp:lastModifiedBy>
  <cp:revision>36</cp:revision>
  <dcterms:created xsi:type="dcterms:W3CDTF">2017-03-14T12:54:26Z</dcterms:created>
  <dcterms:modified xsi:type="dcterms:W3CDTF">2020-03-29T21:22:08Z</dcterms:modified>
</cp:coreProperties>
</file>